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70" r:id="rId7"/>
    <p:sldId id="260" r:id="rId8"/>
    <p:sldId id="262" r:id="rId9"/>
    <p:sldId id="261" r:id="rId10"/>
    <p:sldId id="263" r:id="rId11"/>
    <p:sldId id="268" r:id="rId12"/>
    <p:sldId id="269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D8A590"/>
    <a:srgbClr val="F9E4D7"/>
    <a:srgbClr val="F5F2DB"/>
    <a:srgbClr val="EEFE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8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76B9-7AAC-4F7F-8DE2-66959C21E5D5}" type="datetimeFigureOut">
              <a:rPr lang="fr-FR" smtClean="0"/>
              <a:pPr/>
              <a:t>11/12/2011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2E17-4459-4F6D-ACB2-D2A78B15B54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502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76B9-7AAC-4F7F-8DE2-66959C21E5D5}" type="datetimeFigureOut">
              <a:rPr lang="fr-FR" smtClean="0"/>
              <a:pPr/>
              <a:t>11/12/2011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2E17-4459-4F6D-ACB2-D2A78B15B54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136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76B9-7AAC-4F7F-8DE2-66959C21E5D5}" type="datetimeFigureOut">
              <a:rPr lang="fr-FR" smtClean="0"/>
              <a:pPr/>
              <a:t>11/12/2011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2E17-4459-4F6D-ACB2-D2A78B15B54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535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76B9-7AAC-4F7F-8DE2-66959C21E5D5}" type="datetimeFigureOut">
              <a:rPr lang="fr-FR" smtClean="0"/>
              <a:pPr/>
              <a:t>11/12/2011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2E17-4459-4F6D-ACB2-D2A78B15B54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354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76B9-7AAC-4F7F-8DE2-66959C21E5D5}" type="datetimeFigureOut">
              <a:rPr lang="fr-FR" smtClean="0"/>
              <a:pPr/>
              <a:t>11/12/2011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2E17-4459-4F6D-ACB2-D2A78B15B54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347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76B9-7AAC-4F7F-8DE2-66959C21E5D5}" type="datetimeFigureOut">
              <a:rPr lang="fr-FR" smtClean="0"/>
              <a:pPr/>
              <a:t>11/12/2011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2E17-4459-4F6D-ACB2-D2A78B15B54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786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76B9-7AAC-4F7F-8DE2-66959C21E5D5}" type="datetimeFigureOut">
              <a:rPr lang="fr-FR" smtClean="0"/>
              <a:pPr/>
              <a:t>11/12/2011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2E17-4459-4F6D-ACB2-D2A78B15B54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0783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76B9-7AAC-4F7F-8DE2-66959C21E5D5}" type="datetimeFigureOut">
              <a:rPr lang="fr-FR" smtClean="0"/>
              <a:pPr/>
              <a:t>11/12/2011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2E17-4459-4F6D-ACB2-D2A78B15B54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752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76B9-7AAC-4F7F-8DE2-66959C21E5D5}" type="datetimeFigureOut">
              <a:rPr lang="fr-FR" smtClean="0"/>
              <a:pPr/>
              <a:t>11/12/2011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2E17-4459-4F6D-ACB2-D2A78B15B54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946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76B9-7AAC-4F7F-8DE2-66959C21E5D5}" type="datetimeFigureOut">
              <a:rPr lang="fr-FR" smtClean="0"/>
              <a:pPr/>
              <a:t>11/12/2011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2E17-4459-4F6D-ACB2-D2A78B15B54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787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76B9-7AAC-4F7F-8DE2-66959C21E5D5}" type="datetimeFigureOut">
              <a:rPr lang="fr-FR" smtClean="0"/>
              <a:pPr/>
              <a:t>11/12/2011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2E17-4459-4F6D-ACB2-D2A78B15B54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539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176B9-7AAC-4F7F-8DE2-66959C21E5D5}" type="datetimeFigureOut">
              <a:rPr lang="fr-FR" smtClean="0"/>
              <a:pPr/>
              <a:t>11/12/2011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C2E17-4459-4F6D-ACB2-D2A78B15B54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198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s://www.petaqcd.org/chai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-243408"/>
            <a:ext cx="8352928" cy="1470025"/>
          </a:xfrm>
        </p:spPr>
        <p:txBody>
          <a:bodyPr/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Automatic LQCD Code Generation</a:t>
            </a:r>
            <a:endParaRPr lang="fr-FR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5517232"/>
            <a:ext cx="8712968" cy="1296144"/>
          </a:xfrm>
        </p:spPr>
        <p:txBody>
          <a:bodyPr>
            <a:normAutofit lnSpcReduction="10000"/>
          </a:bodyPr>
          <a:lstStyle/>
          <a:p>
            <a:r>
              <a:rPr lang="fr-FR" sz="2400" dirty="0">
                <a:solidFill>
                  <a:schemeClr val="tx2"/>
                </a:solidFill>
              </a:rPr>
              <a:t>Quatrièmes Rencontres de la Communauté Française de </a:t>
            </a:r>
            <a:r>
              <a:rPr lang="fr-FR" sz="2400" dirty="0" smtClean="0">
                <a:solidFill>
                  <a:schemeClr val="tx2"/>
                </a:solidFill>
              </a:rPr>
              <a:t>Compilation</a:t>
            </a:r>
          </a:p>
          <a:p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December 5-7, 2011 </a:t>
            </a:r>
          </a:p>
          <a:p>
            <a:r>
              <a:rPr lang="fr-FR" sz="2400" b="1" dirty="0" smtClean="0">
                <a:solidFill>
                  <a:schemeClr val="tx2"/>
                </a:solidFill>
              </a:rPr>
              <a:t>Saint-Hippolyte (France)</a:t>
            </a:r>
            <a:endParaRPr lang="fr-FR" sz="24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Digital StillCame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86862"/>
            <a:ext cx="4536504" cy="340237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6" name="ZoneTexte 5"/>
          <p:cNvSpPr txBox="1"/>
          <p:nvPr/>
        </p:nvSpPr>
        <p:spPr>
          <a:xfrm>
            <a:off x="107742" y="764704"/>
            <a:ext cx="8856527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2">
                    <a:lumMod val="50000"/>
                  </a:schemeClr>
                </a:solidFill>
              </a:rPr>
              <a:t>Claude Tadonki</a:t>
            </a:r>
          </a:p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Mines ParisTech – CRI 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(Centre de Recherche en Informatique) </a:t>
            </a: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- Mathématiques et Systèmes</a:t>
            </a:r>
          </a:p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LAL 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(Laboratoire Accélérateur Linéaire)/</a:t>
            </a: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IN2P3/IN2P3</a:t>
            </a:r>
          </a:p>
          <a:p>
            <a:pPr algn="ctr"/>
            <a:endParaRPr lang="fr-FR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Joint </a:t>
            </a:r>
            <a:r>
              <a:rPr lang="fr-FR" dirty="0" err="1" smtClean="0">
                <a:solidFill>
                  <a:schemeClr val="accent2">
                    <a:lumMod val="50000"/>
                  </a:schemeClr>
                </a:solidFill>
              </a:rPr>
              <a:t>work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>
                    <a:lumMod val="50000"/>
                  </a:schemeClr>
                </a:solidFill>
              </a:rPr>
              <a:t>with</a:t>
            </a: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D. Barthou, 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C. </a:t>
            </a:r>
            <a:r>
              <a:rPr lang="fr-FR" b="1" dirty="0" err="1">
                <a:solidFill>
                  <a:schemeClr val="accent2">
                    <a:lumMod val="50000"/>
                  </a:schemeClr>
                </a:solidFill>
              </a:rPr>
              <a:t>Eisenbeis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G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fr-FR" b="1" dirty="0" err="1">
                <a:solidFill>
                  <a:schemeClr val="accent2">
                    <a:lumMod val="50000"/>
                  </a:schemeClr>
                </a:solidFill>
              </a:rPr>
              <a:t>Grosdidier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, M. </a:t>
            </a:r>
            <a:r>
              <a:rPr lang="fr-FR" b="1" dirty="0" err="1" smtClean="0">
                <a:solidFill>
                  <a:schemeClr val="accent2">
                    <a:lumMod val="50000"/>
                  </a:schemeClr>
                </a:solidFill>
              </a:rPr>
              <a:t>Kruse</a:t>
            </a: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, L. Morin, O. </a:t>
            </a:r>
            <a:r>
              <a:rPr lang="fr-FR" b="1" dirty="0" err="1" smtClean="0">
                <a:solidFill>
                  <a:schemeClr val="accent2">
                    <a:lumMod val="50000"/>
                  </a:schemeClr>
                </a:solidFill>
              </a:rPr>
              <a:t>Pène</a:t>
            </a: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, and K. Petrov, 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8" name="Picture 4" descr="Feynmann Diagram Gluon Radiatio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20955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0.gstatic.com/images?q=tbn:ANd9GcQCXqWFLA0rvO5rx5LUvSq1ddh7IYJxOd7hgJt2GB7Qtq58LbY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70623"/>
            <a:ext cx="2185755" cy="1454521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7" name="ZoneTexte 6"/>
          <p:cNvSpPr txBox="1"/>
          <p:nvPr/>
        </p:nvSpPr>
        <p:spPr>
          <a:xfrm>
            <a:off x="561919" y="2492896"/>
            <a:ext cx="179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PetaQCD Project</a:t>
            </a:r>
            <a:endParaRPr lang="fr-FR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8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12968" cy="432048"/>
          </a:xfrm>
        </p:spPr>
        <p:txBody>
          <a:bodyPr>
            <a:normAutofit fontScale="90000"/>
          </a:bodyPr>
          <a:lstStyle/>
          <a:p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fr-FR" sz="2800" i="1" dirty="0" smtClean="0">
                <a:solidFill>
                  <a:schemeClr val="accent1">
                    <a:lumMod val="75000"/>
                  </a:schemeClr>
                </a:solidFill>
              </a:rPr>
              <a:t>Automatic LQCD Code Generation                          </a:t>
            </a:r>
            <a:r>
              <a:rPr lang="fr-FR" sz="2200" dirty="0" smtClean="0">
                <a:solidFill>
                  <a:schemeClr val="accent1">
                    <a:lumMod val="75000"/>
                  </a:schemeClr>
                </a:solidFill>
              </a:rPr>
              <a:t>Claude Tadonki</a:t>
            </a:r>
            <a:endParaRPr lang="fr-FR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6165304"/>
            <a:ext cx="8280920" cy="648072"/>
          </a:xfrm>
        </p:spPr>
        <p:txBody>
          <a:bodyPr>
            <a:normAutofit fontScale="85000" lnSpcReduction="20000"/>
          </a:bodyPr>
          <a:lstStyle/>
          <a:p>
            <a:r>
              <a:rPr lang="fr-FR" sz="2400" dirty="0">
                <a:solidFill>
                  <a:schemeClr val="tx2"/>
                </a:solidFill>
              </a:rPr>
              <a:t>Quatrièmes Rencontres de la Communauté Française de </a:t>
            </a:r>
            <a:r>
              <a:rPr lang="fr-FR" sz="2400" dirty="0" smtClean="0">
                <a:solidFill>
                  <a:schemeClr val="tx2"/>
                </a:solidFill>
              </a:rPr>
              <a:t>Compilation</a:t>
            </a:r>
          </a:p>
          <a:p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December 5-7, 2011 , </a:t>
            </a:r>
            <a:r>
              <a:rPr lang="fr-FR" sz="2400" b="1" dirty="0" smtClean="0">
                <a:solidFill>
                  <a:schemeClr val="tx2"/>
                </a:solidFill>
              </a:rPr>
              <a:t>Saint-Hippolyte (France)</a:t>
            </a:r>
            <a:endParaRPr lang="fr-FR" sz="2400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Feynmann Diagram Gluon Radiatio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276" y="-27384"/>
            <a:ext cx="837908" cy="55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eynmann Diagram Gluon Radiatio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7384"/>
            <a:ext cx="837908" cy="55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107504" y="548680"/>
            <a:ext cx="87849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07504" y="6093296"/>
            <a:ext cx="87849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945412" y="-99392"/>
            <a:ext cx="179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PetaQCD Project</a:t>
            </a:r>
            <a:endParaRPr lang="fr-F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106" y="692696"/>
            <a:ext cx="4912374" cy="5230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1520" y="620688"/>
            <a:ext cx="2856872" cy="8733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Running the code </a:t>
            </a:r>
          </a:p>
          <a:p>
            <a:pPr>
              <a:lnSpc>
                <a:spcPts val="3000"/>
              </a:lnSpc>
              <a:defRPr/>
            </a:pP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(</a:t>
            </a:r>
            <a:r>
              <a:rPr lang="fr-FR" sz="2800" dirty="0" err="1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mCR</a:t>
            </a: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fr-FR" sz="2800" dirty="0" err="1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solver</a:t>
            </a: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)</a:t>
            </a:r>
            <a:endParaRPr lang="fr-FR" sz="2800" dirty="0">
              <a:solidFill>
                <a:schemeClr val="accent2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7555568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12968" cy="432048"/>
          </a:xfrm>
        </p:spPr>
        <p:txBody>
          <a:bodyPr>
            <a:normAutofit fontScale="90000"/>
          </a:bodyPr>
          <a:lstStyle/>
          <a:p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fr-FR" sz="2800" i="1" dirty="0" smtClean="0">
                <a:solidFill>
                  <a:schemeClr val="accent1">
                    <a:lumMod val="75000"/>
                  </a:schemeClr>
                </a:solidFill>
              </a:rPr>
              <a:t>Automatic LQCD Code Generation                          </a:t>
            </a:r>
            <a:r>
              <a:rPr lang="fr-FR" sz="2200" dirty="0" smtClean="0">
                <a:solidFill>
                  <a:schemeClr val="accent1">
                    <a:lumMod val="75000"/>
                  </a:schemeClr>
                </a:solidFill>
              </a:rPr>
              <a:t>Claude Tadonki</a:t>
            </a:r>
            <a:endParaRPr lang="fr-FR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6165304"/>
            <a:ext cx="8280920" cy="648072"/>
          </a:xfrm>
        </p:spPr>
        <p:txBody>
          <a:bodyPr>
            <a:normAutofit fontScale="85000" lnSpcReduction="20000"/>
          </a:bodyPr>
          <a:lstStyle/>
          <a:p>
            <a:r>
              <a:rPr lang="fr-FR" sz="2400" dirty="0">
                <a:solidFill>
                  <a:schemeClr val="tx2"/>
                </a:solidFill>
              </a:rPr>
              <a:t>Quatrièmes Rencontres de la Communauté Française de </a:t>
            </a:r>
            <a:r>
              <a:rPr lang="fr-FR" sz="2400" dirty="0" smtClean="0">
                <a:solidFill>
                  <a:schemeClr val="tx2"/>
                </a:solidFill>
              </a:rPr>
              <a:t>Compilation</a:t>
            </a:r>
          </a:p>
          <a:p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December 5-7, 2011 , </a:t>
            </a:r>
            <a:r>
              <a:rPr lang="fr-FR" sz="2400" b="1" dirty="0" smtClean="0">
                <a:solidFill>
                  <a:schemeClr val="tx2"/>
                </a:solidFill>
              </a:rPr>
              <a:t>Saint-Hippolyte (France)</a:t>
            </a:r>
            <a:endParaRPr lang="fr-FR" sz="2400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Feynmann Diagram Gluon Radiatio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276" y="-27384"/>
            <a:ext cx="837908" cy="55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eynmann Diagram Gluon Radiatio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7384"/>
            <a:ext cx="837908" cy="55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107504" y="548680"/>
            <a:ext cx="87849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07504" y="6093296"/>
            <a:ext cx="87849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945412" y="-99392"/>
            <a:ext cx="179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PetaQCD Project</a:t>
            </a:r>
            <a:endParaRPr lang="fr-F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520" y="620688"/>
            <a:ext cx="606768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fr-FR" sz="2800" dirty="0" err="1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Concluding</a:t>
            </a: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fr-FR" sz="2800" dirty="0" err="1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remarks</a:t>
            </a: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and </a:t>
            </a:r>
            <a:r>
              <a:rPr lang="fr-FR" sz="2800" dirty="0" err="1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peserspecives</a:t>
            </a:r>
            <a:endParaRPr lang="fr-FR" sz="2800" dirty="0">
              <a:solidFill>
                <a:schemeClr val="accent2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900113" y="1368425"/>
            <a:ext cx="5184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dirty="0" err="1" smtClean="0">
                <a:solidFill>
                  <a:srgbClr val="36509A"/>
                </a:solidFill>
                <a:latin typeface="+mn-lt"/>
              </a:rPr>
              <a:t>Try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to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generate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the final code in one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step</a:t>
            </a:r>
            <a:endParaRPr lang="fr-FR" dirty="0">
              <a:solidFill>
                <a:srgbClr val="36509A"/>
              </a:solidFill>
              <a:latin typeface="+mn-lt"/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900113" y="1839913"/>
            <a:ext cx="79923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dirty="0" smtClean="0">
                <a:solidFill>
                  <a:srgbClr val="36509A"/>
                </a:solidFill>
                <a:latin typeface="+mn-lt"/>
              </a:rPr>
              <a:t>Insert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pragmas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(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OpenMP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, HMPP, …) for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special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targets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or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automatic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parallelization</a:t>
            </a:r>
            <a:endParaRPr lang="fr-FR" dirty="0">
              <a:solidFill>
                <a:srgbClr val="36509A"/>
              </a:solidFill>
              <a:latin typeface="+mn-lt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900113" y="2343150"/>
            <a:ext cx="806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dirty="0" err="1" smtClean="0">
                <a:solidFill>
                  <a:srgbClr val="36509A"/>
                </a:solidFill>
                <a:latin typeface="+mn-lt"/>
              </a:rPr>
              <a:t>Add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a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complexity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evaluation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module (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useful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for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automatic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code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optimization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)</a:t>
            </a:r>
            <a:endParaRPr lang="fr-FR" dirty="0">
              <a:solidFill>
                <a:srgbClr val="36509A"/>
              </a:solidFill>
              <a:latin typeface="+mn-lt"/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900112" y="2847975"/>
            <a:ext cx="8243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dirty="0" err="1" smtClean="0">
                <a:solidFill>
                  <a:srgbClr val="36509A"/>
                </a:solidFill>
                <a:latin typeface="+mn-lt"/>
              </a:rPr>
              <a:t>Build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the global system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including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the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searching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mecanism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to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reach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the optimal code</a:t>
            </a:r>
            <a:endParaRPr lang="fr-FR" dirty="0">
              <a:solidFill>
                <a:srgbClr val="36509A"/>
              </a:solidFill>
              <a:latin typeface="+mn-lt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1423193"/>
            <a:ext cx="257175" cy="25717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1894681"/>
            <a:ext cx="257175" cy="25717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74" y="2397918"/>
            <a:ext cx="257175" cy="25717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2902743"/>
            <a:ext cx="257175" cy="257175"/>
          </a:xfrm>
          <a:prstGeom prst="rect">
            <a:avLst/>
          </a:prstGeom>
        </p:spPr>
      </p:pic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899740" y="3356992"/>
            <a:ext cx="7632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dirty="0" err="1" smtClean="0">
                <a:solidFill>
                  <a:srgbClr val="36509A"/>
                </a:solidFill>
                <a:latin typeface="+mn-lt"/>
              </a:rPr>
              <a:t>Generalize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the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framework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(LQCD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should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not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remains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the main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target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)</a:t>
            </a:r>
            <a:endParaRPr lang="fr-FR" dirty="0">
              <a:solidFill>
                <a:srgbClr val="36509A"/>
              </a:solidFill>
              <a:latin typeface="+mn-lt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5" y="3411760"/>
            <a:ext cx="257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62438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12968" cy="432048"/>
          </a:xfrm>
        </p:spPr>
        <p:txBody>
          <a:bodyPr>
            <a:normAutofit fontScale="90000"/>
          </a:bodyPr>
          <a:lstStyle/>
          <a:p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fr-FR" sz="2800" i="1" dirty="0" smtClean="0">
                <a:solidFill>
                  <a:schemeClr val="accent1">
                    <a:lumMod val="75000"/>
                  </a:schemeClr>
                </a:solidFill>
              </a:rPr>
              <a:t>Automatic LQCD Code Generation                          </a:t>
            </a:r>
            <a:r>
              <a:rPr lang="fr-FR" sz="2200" dirty="0" smtClean="0">
                <a:solidFill>
                  <a:schemeClr val="accent1">
                    <a:lumMod val="75000"/>
                  </a:schemeClr>
                </a:solidFill>
              </a:rPr>
              <a:t>Claude Tadonki</a:t>
            </a:r>
            <a:endParaRPr lang="fr-FR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6165304"/>
            <a:ext cx="8280920" cy="648072"/>
          </a:xfrm>
        </p:spPr>
        <p:txBody>
          <a:bodyPr>
            <a:normAutofit fontScale="85000" lnSpcReduction="20000"/>
          </a:bodyPr>
          <a:lstStyle/>
          <a:p>
            <a:r>
              <a:rPr lang="fr-FR" sz="2400" dirty="0">
                <a:solidFill>
                  <a:schemeClr val="tx2"/>
                </a:solidFill>
              </a:rPr>
              <a:t>Quatrièmes Rencontres de la Communauté Française de </a:t>
            </a:r>
            <a:r>
              <a:rPr lang="fr-FR" sz="2400" dirty="0" smtClean="0">
                <a:solidFill>
                  <a:schemeClr val="tx2"/>
                </a:solidFill>
              </a:rPr>
              <a:t>Compilation</a:t>
            </a:r>
          </a:p>
          <a:p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December 5-7, 2011 , </a:t>
            </a:r>
            <a:r>
              <a:rPr lang="fr-FR" sz="2400" b="1" dirty="0" smtClean="0">
                <a:solidFill>
                  <a:schemeClr val="tx2"/>
                </a:solidFill>
              </a:rPr>
              <a:t>Saint-Hippolyte (France)</a:t>
            </a:r>
            <a:endParaRPr lang="fr-FR" sz="2400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Feynmann Diagram Gluon Radiatio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276" y="-27384"/>
            <a:ext cx="837908" cy="55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eynmann Diagram Gluon Radiatio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7384"/>
            <a:ext cx="837908" cy="55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107504" y="548680"/>
            <a:ext cx="87849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07504" y="6093296"/>
            <a:ext cx="87849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7871773" cy="2364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996952"/>
            <a:ext cx="1295400" cy="13430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170" y="2996952"/>
            <a:ext cx="1295400" cy="134302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64065" y="1268760"/>
            <a:ext cx="8728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Adobe Fan Heiti Std B" pitchFamily="34" charset="-128"/>
              </a:rPr>
              <a:t>THANKS FOR YOUR ATTENTION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Adobe Fan Heiti Std B" pitchFamily="34" charset="-128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719927" y="4941168"/>
            <a:ext cx="15119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5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Adobe Fan Heiti Std B" pitchFamily="34" charset="-128"/>
              </a:rPr>
              <a:t>END</a:t>
            </a:r>
            <a:endParaRPr lang="fr-FR" sz="5400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34220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12968" cy="432048"/>
          </a:xfrm>
        </p:spPr>
        <p:txBody>
          <a:bodyPr>
            <a:normAutofit fontScale="90000"/>
          </a:bodyPr>
          <a:lstStyle/>
          <a:p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fr-FR" sz="2800" i="1" dirty="0" smtClean="0">
                <a:solidFill>
                  <a:schemeClr val="accent1">
                    <a:lumMod val="75000"/>
                  </a:schemeClr>
                </a:solidFill>
              </a:rPr>
              <a:t>Automatic LQCD Code Generation                          </a:t>
            </a:r>
            <a:r>
              <a:rPr lang="fr-FR" sz="2200" dirty="0" smtClean="0">
                <a:solidFill>
                  <a:schemeClr val="accent1">
                    <a:lumMod val="75000"/>
                  </a:schemeClr>
                </a:solidFill>
              </a:rPr>
              <a:t>Claude Tadonki</a:t>
            </a:r>
            <a:endParaRPr lang="fr-FR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6165304"/>
            <a:ext cx="8280920" cy="648072"/>
          </a:xfrm>
        </p:spPr>
        <p:txBody>
          <a:bodyPr>
            <a:normAutofit fontScale="85000" lnSpcReduction="20000"/>
          </a:bodyPr>
          <a:lstStyle/>
          <a:p>
            <a:r>
              <a:rPr lang="fr-FR" sz="2400" dirty="0">
                <a:solidFill>
                  <a:schemeClr val="tx2"/>
                </a:solidFill>
              </a:rPr>
              <a:t>Quatrièmes Rencontres de la Communauté Française de </a:t>
            </a:r>
            <a:r>
              <a:rPr lang="fr-FR" sz="2400" dirty="0" smtClean="0">
                <a:solidFill>
                  <a:schemeClr val="tx2"/>
                </a:solidFill>
              </a:rPr>
              <a:t>Compilation</a:t>
            </a:r>
          </a:p>
          <a:p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December 5-7, 2011 , </a:t>
            </a:r>
            <a:r>
              <a:rPr lang="fr-FR" sz="2400" b="1" dirty="0" smtClean="0">
                <a:solidFill>
                  <a:schemeClr val="tx2"/>
                </a:solidFill>
              </a:rPr>
              <a:t>Saint-Hippolyte (France)</a:t>
            </a:r>
            <a:endParaRPr lang="fr-FR" sz="2400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Feynmann Diagram Gluon Radiatio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276" y="-27384"/>
            <a:ext cx="837908" cy="55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eynmann Diagram Gluon Radiatio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7384"/>
            <a:ext cx="837908" cy="55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107504" y="548680"/>
            <a:ext cx="87849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07504" y="6093296"/>
            <a:ext cx="87849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945412" y="-99392"/>
            <a:ext cx="179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PetaQCD Project</a:t>
            </a:r>
            <a:endParaRPr lang="fr-F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2134597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only systematic and rigorous method to solve this theory is </a:t>
            </a:r>
            <a:r>
              <a:rPr lang="en-US" b="1" dirty="0"/>
              <a:t>Lattice QCD </a:t>
            </a:r>
            <a:r>
              <a:rPr lang="en-US" dirty="0"/>
              <a:t>(</a:t>
            </a:r>
            <a:r>
              <a:rPr lang="en-US" b="1" dirty="0" smtClean="0"/>
              <a:t>LQCD</a:t>
            </a:r>
            <a:r>
              <a:rPr lang="en-US" dirty="0" smtClean="0"/>
              <a:t>), which can </a:t>
            </a:r>
            <a:r>
              <a:rPr lang="en-US" dirty="0"/>
              <a:t>be </a:t>
            </a:r>
            <a:r>
              <a:rPr lang="en-US" dirty="0" smtClean="0"/>
              <a:t>numerically simulated </a:t>
            </a:r>
            <a:r>
              <a:rPr lang="en-US" dirty="0"/>
              <a:t>on massively </a:t>
            </a:r>
            <a:r>
              <a:rPr lang="en-US" dirty="0" smtClean="0"/>
              <a:t>parallel supercomputers</a:t>
            </a:r>
            <a:r>
              <a:rPr lang="en-US" dirty="0" smtClean="0">
                <a:latin typeface="Comic Sans MS" pitchFamily="66" charset="0"/>
                <a:cs typeface="Arial" pitchFamily="34" charset="0"/>
              </a:rPr>
              <a:t>.</a:t>
            </a:r>
            <a:endParaRPr lang="fr-FR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1137518"/>
            <a:ext cx="8640960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50800"/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Quantum Chromodynamics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is the theory of strong interactions, whose ambition is to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explain nuclei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cohesion as well as neutron and proton structure, i.e. most of the visible matter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in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Universe.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1520" y="620688"/>
            <a:ext cx="1970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Background</a:t>
            </a:r>
            <a:endParaRPr lang="fr-FR" sz="2800" dirty="0">
              <a:solidFill>
                <a:schemeClr val="accent2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0" y="2926685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LQCD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simulations are based on the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Monte Carlo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paradigm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.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The main ingredient of the computation is the resolution of a linear system based on the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Dirac matrix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, which is an abstract representation of the (local)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Dirac operator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.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 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20" y="4005064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</a:t>
            </a:r>
            <a:r>
              <a:rPr lang="en-US" i="1" dirty="0" smtClean="0"/>
              <a:t>Dirac operator</a:t>
            </a:r>
            <a:r>
              <a:rPr lang="en-US" dirty="0"/>
              <a:t> </a:t>
            </a:r>
            <a:r>
              <a:rPr lang="en-US" dirty="0" smtClean="0"/>
              <a:t>applied on a site </a:t>
            </a:r>
            <a:r>
              <a:rPr lang="en-US" sz="2000" i="1" dirty="0" smtClean="0">
                <a:latin typeface="Bodoni MT" pitchFamily="18" charset="0"/>
              </a:rPr>
              <a:t>x</a:t>
            </a:r>
            <a:r>
              <a:rPr lang="en-US" dirty="0" smtClean="0"/>
              <a:t> of the lattice can be expressed as follows:</a:t>
            </a:r>
            <a:endParaRPr lang="fr-FR" dirty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37112"/>
            <a:ext cx="3635895" cy="10427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" name="Rectangle 20"/>
          <p:cNvSpPr/>
          <p:nvPr/>
        </p:nvSpPr>
        <p:spPr>
          <a:xfrm>
            <a:off x="251520" y="5549170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Dirac operator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involves a 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stencil computation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which applies on a 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large number of sites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61011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12968" cy="432048"/>
          </a:xfrm>
        </p:spPr>
        <p:txBody>
          <a:bodyPr>
            <a:normAutofit fontScale="90000"/>
          </a:bodyPr>
          <a:lstStyle/>
          <a:p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fr-FR" sz="2800" i="1" dirty="0" smtClean="0">
                <a:solidFill>
                  <a:schemeClr val="accent1">
                    <a:lumMod val="75000"/>
                  </a:schemeClr>
                </a:solidFill>
              </a:rPr>
              <a:t>Automatic LQCD Code Generation                          </a:t>
            </a:r>
            <a:r>
              <a:rPr lang="fr-FR" sz="2200" dirty="0" smtClean="0">
                <a:solidFill>
                  <a:schemeClr val="accent1">
                    <a:lumMod val="75000"/>
                  </a:schemeClr>
                </a:solidFill>
              </a:rPr>
              <a:t>Claude Tadonki</a:t>
            </a:r>
            <a:endParaRPr lang="fr-FR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6165304"/>
            <a:ext cx="8280920" cy="648072"/>
          </a:xfrm>
        </p:spPr>
        <p:txBody>
          <a:bodyPr>
            <a:normAutofit fontScale="85000" lnSpcReduction="20000"/>
          </a:bodyPr>
          <a:lstStyle/>
          <a:p>
            <a:r>
              <a:rPr lang="fr-FR" sz="2400" dirty="0">
                <a:solidFill>
                  <a:schemeClr val="tx2"/>
                </a:solidFill>
              </a:rPr>
              <a:t>Quatrièmes Rencontres de la Communauté Française de </a:t>
            </a:r>
            <a:r>
              <a:rPr lang="fr-FR" sz="2400" dirty="0" smtClean="0">
                <a:solidFill>
                  <a:schemeClr val="tx2"/>
                </a:solidFill>
              </a:rPr>
              <a:t>Compilation</a:t>
            </a:r>
          </a:p>
          <a:p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December 5-7, 2011 , </a:t>
            </a:r>
            <a:r>
              <a:rPr lang="fr-FR" sz="2400" b="1" dirty="0" smtClean="0">
                <a:solidFill>
                  <a:schemeClr val="tx2"/>
                </a:solidFill>
              </a:rPr>
              <a:t>Saint-Hippolyte (France)</a:t>
            </a:r>
            <a:endParaRPr lang="fr-FR" sz="2400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Feynmann Diagram Gluon Radiatio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276" y="-27384"/>
            <a:ext cx="837908" cy="55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eynmann Diagram Gluon Radiatio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7384"/>
            <a:ext cx="837908" cy="55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107504" y="548680"/>
            <a:ext cx="87849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07504" y="6093296"/>
            <a:ext cx="87849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945412" y="-99392"/>
            <a:ext cx="179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PetaQCD Project</a:t>
            </a:r>
            <a:endParaRPr lang="fr-F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900113" y="1368425"/>
            <a:ext cx="5184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dirty="0">
                <a:solidFill>
                  <a:srgbClr val="36509A"/>
                </a:solidFill>
                <a:latin typeface="+mn-lt"/>
              </a:rPr>
              <a:t>Large volume of data ( </a:t>
            </a:r>
            <a:r>
              <a:rPr lang="fr-FR" dirty="0" err="1">
                <a:solidFill>
                  <a:srgbClr val="4C7984"/>
                </a:solidFill>
                <a:latin typeface="+mn-lt"/>
              </a:rPr>
              <a:t>disk</a:t>
            </a:r>
            <a:r>
              <a:rPr lang="fr-FR" dirty="0">
                <a:solidFill>
                  <a:srgbClr val="4C7984"/>
                </a:solidFill>
                <a:latin typeface="+mn-lt"/>
              </a:rPr>
              <a:t> / memory / network</a:t>
            </a:r>
            <a:r>
              <a:rPr lang="fr-FR" dirty="0">
                <a:solidFill>
                  <a:srgbClr val="36509A"/>
                </a:solidFill>
                <a:latin typeface="+mn-lt"/>
              </a:rPr>
              <a:t> )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900113" y="1839913"/>
            <a:ext cx="7559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dirty="0" err="1">
                <a:solidFill>
                  <a:srgbClr val="36509A"/>
                </a:solidFill>
                <a:latin typeface="+mn-lt"/>
              </a:rPr>
              <a:t>Significant</a:t>
            </a:r>
            <a:r>
              <a:rPr lang="fr-FR" dirty="0">
                <a:solidFill>
                  <a:srgbClr val="36509A"/>
                </a:solidFill>
                <a:latin typeface="+mn-lt"/>
              </a:rPr>
              <a:t> </a:t>
            </a:r>
            <a:r>
              <a:rPr lang="fr-FR" dirty="0" err="1">
                <a:solidFill>
                  <a:srgbClr val="36509A"/>
                </a:solidFill>
                <a:latin typeface="+mn-lt"/>
              </a:rPr>
              <a:t>number</a:t>
            </a:r>
            <a:r>
              <a:rPr lang="fr-FR" dirty="0">
                <a:solidFill>
                  <a:srgbClr val="36509A"/>
                </a:solidFill>
                <a:latin typeface="+mn-lt"/>
              </a:rPr>
              <a:t> of </a:t>
            </a:r>
            <a:r>
              <a:rPr lang="fr-FR" dirty="0" err="1">
                <a:solidFill>
                  <a:srgbClr val="36509A"/>
                </a:solidFill>
                <a:latin typeface="+mn-lt"/>
              </a:rPr>
              <a:t>solvers</a:t>
            </a:r>
            <a:r>
              <a:rPr lang="fr-FR" dirty="0">
                <a:solidFill>
                  <a:srgbClr val="36509A"/>
                </a:solidFill>
                <a:latin typeface="+mn-lt"/>
              </a:rPr>
              <a:t> </a:t>
            </a:r>
            <a:r>
              <a:rPr lang="fr-FR" dirty="0" err="1">
                <a:solidFill>
                  <a:srgbClr val="36509A"/>
                </a:solidFill>
                <a:latin typeface="+mn-lt"/>
              </a:rPr>
              <a:t>iterations</a:t>
            </a:r>
            <a:r>
              <a:rPr lang="fr-FR" dirty="0">
                <a:solidFill>
                  <a:srgbClr val="36509A"/>
                </a:solidFill>
                <a:latin typeface="+mn-lt"/>
              </a:rPr>
              <a:t> due to </a:t>
            </a:r>
            <a:r>
              <a:rPr lang="fr-FR" dirty="0" err="1">
                <a:solidFill>
                  <a:srgbClr val="36509A"/>
                </a:solidFill>
                <a:latin typeface="+mn-lt"/>
              </a:rPr>
              <a:t>numerical</a:t>
            </a:r>
            <a:r>
              <a:rPr lang="fr-FR" dirty="0">
                <a:solidFill>
                  <a:srgbClr val="36509A"/>
                </a:solidFill>
                <a:latin typeface="+mn-lt"/>
              </a:rPr>
              <a:t> </a:t>
            </a:r>
            <a:r>
              <a:rPr lang="fr-FR" dirty="0" err="1">
                <a:solidFill>
                  <a:srgbClr val="36509A"/>
                </a:solidFill>
                <a:latin typeface="+mn-lt"/>
              </a:rPr>
              <a:t>intractability</a:t>
            </a:r>
            <a:r>
              <a:rPr lang="fr-FR" dirty="0">
                <a:solidFill>
                  <a:srgbClr val="36509A"/>
                </a:solidFill>
                <a:latin typeface="+mn-lt"/>
              </a:rPr>
              <a:t> 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900113" y="2343150"/>
            <a:ext cx="806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dirty="0" err="1">
                <a:solidFill>
                  <a:srgbClr val="36509A"/>
                </a:solidFill>
                <a:latin typeface="+mn-lt"/>
              </a:rPr>
              <a:t>Redundant</a:t>
            </a:r>
            <a:r>
              <a:rPr lang="fr-FR" dirty="0">
                <a:solidFill>
                  <a:srgbClr val="36509A"/>
                </a:solidFill>
                <a:latin typeface="+mn-lt"/>
              </a:rPr>
              <a:t> memory </a:t>
            </a:r>
            <a:r>
              <a:rPr lang="fr-FR" dirty="0" err="1">
                <a:solidFill>
                  <a:srgbClr val="36509A"/>
                </a:solidFill>
                <a:latin typeface="+mn-lt"/>
              </a:rPr>
              <a:t>accesses</a:t>
            </a:r>
            <a:r>
              <a:rPr lang="fr-FR" dirty="0">
                <a:solidFill>
                  <a:srgbClr val="36509A"/>
                </a:solidFill>
                <a:latin typeface="+mn-lt"/>
              </a:rPr>
              <a:t> </a:t>
            </a:r>
            <a:r>
              <a:rPr lang="fr-FR" dirty="0" err="1">
                <a:solidFill>
                  <a:srgbClr val="36509A"/>
                </a:solidFill>
                <a:latin typeface="+mn-lt"/>
              </a:rPr>
              <a:t>coming</a:t>
            </a:r>
            <a:r>
              <a:rPr lang="fr-FR" dirty="0">
                <a:solidFill>
                  <a:srgbClr val="36509A"/>
                </a:solidFill>
                <a:latin typeface="+mn-lt"/>
              </a:rPr>
              <a:t> from </a:t>
            </a:r>
            <a:r>
              <a:rPr lang="fr-FR" dirty="0" err="1">
                <a:solidFill>
                  <a:srgbClr val="36509A"/>
                </a:solidFill>
                <a:latin typeface="+mn-lt"/>
              </a:rPr>
              <a:t>interleaving</a:t>
            </a:r>
            <a:r>
              <a:rPr lang="fr-FR" dirty="0">
                <a:solidFill>
                  <a:srgbClr val="36509A"/>
                </a:solidFill>
                <a:latin typeface="+mn-lt"/>
              </a:rPr>
              <a:t> data </a:t>
            </a:r>
            <a:r>
              <a:rPr lang="fr-FR" dirty="0" err="1">
                <a:solidFill>
                  <a:srgbClr val="36509A"/>
                </a:solidFill>
                <a:latin typeface="+mn-lt"/>
              </a:rPr>
              <a:t>dependencies</a:t>
            </a:r>
            <a:endParaRPr lang="fr-FR" dirty="0">
              <a:solidFill>
                <a:srgbClr val="36509A"/>
              </a:solidFill>
              <a:latin typeface="+mn-lt"/>
            </a:endParaRP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900113" y="2847975"/>
            <a:ext cx="7632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dirty="0">
                <a:solidFill>
                  <a:srgbClr val="36509A"/>
                </a:solidFill>
                <a:latin typeface="+mn-lt"/>
              </a:rPr>
              <a:t>Use of double </a:t>
            </a:r>
            <a:r>
              <a:rPr lang="fr-FR" dirty="0" err="1">
                <a:solidFill>
                  <a:srgbClr val="36509A"/>
                </a:solidFill>
                <a:latin typeface="+mn-lt"/>
              </a:rPr>
              <a:t>precision</a:t>
            </a:r>
            <a:r>
              <a:rPr lang="fr-FR" dirty="0">
                <a:solidFill>
                  <a:srgbClr val="36509A"/>
                </a:solidFill>
                <a:latin typeface="+mn-lt"/>
              </a:rPr>
              <a:t> </a:t>
            </a:r>
            <a:r>
              <a:rPr lang="fr-FR" dirty="0" err="1">
                <a:solidFill>
                  <a:srgbClr val="36509A"/>
                </a:solidFill>
                <a:latin typeface="+mn-lt"/>
              </a:rPr>
              <a:t>because</a:t>
            </a:r>
            <a:r>
              <a:rPr lang="fr-FR" dirty="0">
                <a:solidFill>
                  <a:srgbClr val="36509A"/>
                </a:solidFill>
                <a:latin typeface="+mn-lt"/>
              </a:rPr>
              <a:t> of </a:t>
            </a:r>
            <a:r>
              <a:rPr lang="fr-FR" dirty="0" err="1">
                <a:solidFill>
                  <a:srgbClr val="36509A"/>
                </a:solidFill>
                <a:latin typeface="+mn-lt"/>
              </a:rPr>
              <a:t>accuracy</a:t>
            </a:r>
            <a:r>
              <a:rPr lang="fr-FR" dirty="0">
                <a:solidFill>
                  <a:srgbClr val="36509A"/>
                </a:solidFill>
                <a:latin typeface="+mn-lt"/>
              </a:rPr>
              <a:t> </a:t>
            </a:r>
            <a:r>
              <a:rPr lang="fr-FR" dirty="0" err="1">
                <a:solidFill>
                  <a:srgbClr val="36509A"/>
                </a:solidFill>
                <a:latin typeface="+mn-lt"/>
              </a:rPr>
              <a:t>need</a:t>
            </a:r>
            <a:r>
              <a:rPr lang="fr-FR" dirty="0">
                <a:solidFill>
                  <a:srgbClr val="36509A"/>
                </a:solidFill>
                <a:latin typeface="+mn-lt"/>
              </a:rPr>
              <a:t> (</a:t>
            </a:r>
            <a:r>
              <a:rPr lang="fr-FR" dirty="0">
                <a:solidFill>
                  <a:srgbClr val="4C7984"/>
                </a:solidFill>
                <a:latin typeface="+mn-lt"/>
              </a:rPr>
              <a:t>hardware penalty</a:t>
            </a:r>
            <a:r>
              <a:rPr lang="fr-FR" dirty="0">
                <a:solidFill>
                  <a:srgbClr val="36509A"/>
                </a:solidFill>
                <a:latin typeface="+mn-lt"/>
              </a:rPr>
              <a:t>)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900113" y="3351213"/>
            <a:ext cx="7632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>
                <a:solidFill>
                  <a:srgbClr val="36509A"/>
                </a:solidFill>
                <a:latin typeface="+mn-lt"/>
              </a:rPr>
              <a:t>Misaligned data (</a:t>
            </a:r>
            <a:r>
              <a:rPr lang="fr-FR">
                <a:solidFill>
                  <a:srgbClr val="4C7984"/>
                </a:solidFill>
                <a:latin typeface="+mn-lt"/>
              </a:rPr>
              <a:t>inherent to specific data structures</a:t>
            </a:r>
            <a:r>
              <a:rPr lang="fr-FR">
                <a:solidFill>
                  <a:srgbClr val="36509A"/>
                </a:solidFill>
                <a:latin typeface="+mn-lt"/>
              </a:rPr>
              <a:t>) 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1187450" y="3800475"/>
            <a:ext cx="7632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>
                <a:solidFill>
                  <a:srgbClr val="6666FF"/>
                </a:solidFill>
                <a:latin typeface="+mn-lt"/>
              </a:rPr>
              <a:t>Exacerbates  cache misses (depending on cache size)</a:t>
            </a: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1187450" y="4154488"/>
            <a:ext cx="7632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>
                <a:solidFill>
                  <a:srgbClr val="6666FF"/>
                </a:solidFill>
                <a:latin typeface="+mn-lt"/>
              </a:rPr>
              <a:t>Becomes a serious problem when consider accelarators</a:t>
            </a: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1187450" y="4521200"/>
            <a:ext cx="8137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>
                <a:solidFill>
                  <a:srgbClr val="6666FF"/>
                </a:solidFill>
                <a:latin typeface="+mn-lt"/>
              </a:rPr>
              <a:t>Leads to « false sharing » with Shared-Memory paradigm (Posix, OpenMP)</a:t>
            </a: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1187450" y="4935538"/>
            <a:ext cx="8137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>
                <a:solidFill>
                  <a:srgbClr val="6666FF"/>
                </a:solidFill>
                <a:latin typeface="+mn-lt"/>
              </a:rPr>
              <a:t>Padding is one solution but would dramatically increase memory requirement</a:t>
            </a: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900113" y="5367338"/>
            <a:ext cx="8243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>
                <a:solidFill>
                  <a:srgbClr val="36509A"/>
                </a:solidFill>
                <a:latin typeface="+mn-lt"/>
              </a:rPr>
              <a:t>Memory/Computation compromise in data organization (</a:t>
            </a:r>
            <a:r>
              <a:rPr lang="fr-FR">
                <a:solidFill>
                  <a:srgbClr val="4C7984"/>
                </a:solidFill>
                <a:latin typeface="+mn-lt"/>
              </a:rPr>
              <a:t>e.g. gauge replication</a:t>
            </a:r>
            <a:r>
              <a:rPr lang="fr-FR">
                <a:solidFill>
                  <a:srgbClr val="36509A"/>
                </a:solidFill>
                <a:latin typeface="+mn-lt"/>
              </a:rPr>
              <a:t>)</a:t>
            </a: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1423193"/>
            <a:ext cx="257175" cy="257175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1894681"/>
            <a:ext cx="257175" cy="257175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74" y="2397918"/>
            <a:ext cx="257175" cy="257175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2902743"/>
            <a:ext cx="257175" cy="257175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51" y="3405981"/>
            <a:ext cx="257175" cy="257175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51" y="5422106"/>
            <a:ext cx="257175" cy="257175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47" y="3869531"/>
            <a:ext cx="228600" cy="228600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47" y="4223544"/>
            <a:ext cx="228600" cy="228600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66" y="4590256"/>
            <a:ext cx="228600" cy="228600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85" y="5004594"/>
            <a:ext cx="228600" cy="228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620688"/>
            <a:ext cx="36808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Key Computation Issues</a:t>
            </a:r>
          </a:p>
        </p:txBody>
      </p:sp>
    </p:spTree>
    <p:extLst>
      <p:ext uri="{BB962C8B-B14F-4D97-AF65-F5344CB8AC3E}">
        <p14:creationId xmlns:p14="http://schemas.microsoft.com/office/powerpoint/2010/main" val="211842574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4" grpId="0"/>
      <p:bldP spid="25" grpId="0"/>
      <p:bldP spid="27" grpId="0"/>
      <p:bldP spid="29" grpId="0"/>
      <p:bldP spid="31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12968" cy="432048"/>
          </a:xfrm>
        </p:spPr>
        <p:txBody>
          <a:bodyPr>
            <a:normAutofit fontScale="90000"/>
          </a:bodyPr>
          <a:lstStyle/>
          <a:p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fr-FR" sz="2800" i="1" dirty="0" smtClean="0">
                <a:solidFill>
                  <a:schemeClr val="accent1">
                    <a:lumMod val="75000"/>
                  </a:schemeClr>
                </a:solidFill>
              </a:rPr>
              <a:t>Automatic LQCD Code Generation                          </a:t>
            </a:r>
            <a:r>
              <a:rPr lang="fr-FR" sz="2200" dirty="0" smtClean="0">
                <a:solidFill>
                  <a:schemeClr val="accent1">
                    <a:lumMod val="75000"/>
                  </a:schemeClr>
                </a:solidFill>
              </a:rPr>
              <a:t>Claude Tadonki</a:t>
            </a:r>
            <a:endParaRPr lang="fr-FR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6165304"/>
            <a:ext cx="8280920" cy="648072"/>
          </a:xfrm>
        </p:spPr>
        <p:txBody>
          <a:bodyPr>
            <a:normAutofit fontScale="85000" lnSpcReduction="20000"/>
          </a:bodyPr>
          <a:lstStyle/>
          <a:p>
            <a:r>
              <a:rPr lang="fr-FR" sz="2400" dirty="0">
                <a:solidFill>
                  <a:schemeClr val="tx2"/>
                </a:solidFill>
              </a:rPr>
              <a:t>Quatrièmes Rencontres de la Communauté Française de </a:t>
            </a:r>
            <a:r>
              <a:rPr lang="fr-FR" sz="2400" dirty="0" smtClean="0">
                <a:solidFill>
                  <a:schemeClr val="tx2"/>
                </a:solidFill>
              </a:rPr>
              <a:t>Compilation</a:t>
            </a:r>
          </a:p>
          <a:p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December 5-7, 2011 , </a:t>
            </a:r>
            <a:r>
              <a:rPr lang="fr-FR" sz="2400" b="1" dirty="0" smtClean="0">
                <a:solidFill>
                  <a:schemeClr val="tx2"/>
                </a:solidFill>
              </a:rPr>
              <a:t>Saint-Hippolyte (France)</a:t>
            </a:r>
            <a:endParaRPr lang="fr-FR" sz="2400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Feynmann Diagram Gluon Radiatio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276" y="-27384"/>
            <a:ext cx="837908" cy="55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eynmann Diagram Gluon Radiatio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7384"/>
            <a:ext cx="837908" cy="55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107504" y="548680"/>
            <a:ext cx="87849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07504" y="6093296"/>
            <a:ext cx="87849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945412" y="-99392"/>
            <a:ext cx="179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PetaQCD Project</a:t>
            </a:r>
            <a:endParaRPr lang="fr-F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900113" y="1988840"/>
            <a:ext cx="7559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dirty="0" smtClean="0">
                <a:solidFill>
                  <a:srgbClr val="36509A"/>
                </a:solidFill>
                <a:latin typeface="+mn-lt"/>
              </a:rPr>
              <a:t>One application of the Dirac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operator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involves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more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than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</a:t>
            </a:r>
            <a:r>
              <a:rPr lang="fr-FR" u="sng" dirty="0" err="1" smtClean="0">
                <a:solidFill>
                  <a:srgbClr val="36509A"/>
                </a:solidFill>
                <a:latin typeface="+mn-lt"/>
              </a:rPr>
              <a:t>thousand</a:t>
            </a:r>
            <a:r>
              <a:rPr lang="fr-FR" u="sng" dirty="0" smtClean="0">
                <a:solidFill>
                  <a:srgbClr val="36509A"/>
                </a:solidFill>
                <a:latin typeface="+mn-lt"/>
              </a:rPr>
              <a:t> </a:t>
            </a:r>
            <a:r>
              <a:rPr lang="fr-FR" u="sng" dirty="0" err="1" smtClean="0">
                <a:solidFill>
                  <a:srgbClr val="36509A"/>
                </a:solidFill>
                <a:latin typeface="+mn-lt"/>
              </a:rPr>
              <a:t>floating</a:t>
            </a:r>
            <a:r>
              <a:rPr lang="fr-FR" u="sng" dirty="0" smtClean="0">
                <a:solidFill>
                  <a:srgbClr val="36509A"/>
                </a:solidFill>
                <a:latin typeface="+mn-lt"/>
              </a:rPr>
              <a:t> point instructions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,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thus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it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is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hard to plan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low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level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optimization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by hand.</a:t>
            </a:r>
            <a:endParaRPr lang="fr-FR" dirty="0">
              <a:solidFill>
                <a:srgbClr val="36509A"/>
              </a:solidFill>
              <a:latin typeface="+mn-lt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2043608"/>
            <a:ext cx="257175" cy="257175"/>
          </a:xfrm>
          <a:prstGeom prst="rect">
            <a:avLst/>
          </a:prstGeom>
        </p:spPr>
      </p:pic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900757" y="2780928"/>
            <a:ext cx="7559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dirty="0" smtClean="0">
                <a:solidFill>
                  <a:srgbClr val="36509A"/>
                </a:solidFill>
                <a:latin typeface="+mn-lt"/>
              </a:rPr>
              <a:t>There are </a:t>
            </a:r>
            <a:r>
              <a:rPr lang="fr-FR" u="sng" dirty="0" err="1" smtClean="0">
                <a:solidFill>
                  <a:srgbClr val="36509A"/>
                </a:solidFill>
                <a:latin typeface="+mn-lt"/>
              </a:rPr>
              <a:t>different</a:t>
            </a:r>
            <a:r>
              <a:rPr lang="fr-FR" u="sng" dirty="0" smtClean="0">
                <a:solidFill>
                  <a:srgbClr val="36509A"/>
                </a:solidFill>
                <a:latin typeface="+mn-lt"/>
              </a:rPr>
              <a:t> </a:t>
            </a:r>
            <a:r>
              <a:rPr lang="fr-FR" u="sng" dirty="0" err="1" smtClean="0">
                <a:solidFill>
                  <a:srgbClr val="36509A"/>
                </a:solidFill>
                <a:latin typeface="+mn-lt"/>
              </a:rPr>
              <a:t>variants</a:t>
            </a:r>
            <a:r>
              <a:rPr lang="fr-FR" u="sng" dirty="0" smtClean="0">
                <a:solidFill>
                  <a:srgbClr val="36509A"/>
                </a:solidFill>
                <a:latin typeface="+mn-lt"/>
              </a:rPr>
              <a:t> 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of the Dirac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operator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and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several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way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of expression the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calculation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depending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on the </a:t>
            </a:r>
            <a:r>
              <a:rPr lang="fr-FR" u="sng" dirty="0" smtClean="0">
                <a:solidFill>
                  <a:srgbClr val="36509A"/>
                </a:solidFill>
                <a:latin typeface="+mn-lt"/>
              </a:rPr>
              <a:t>data </a:t>
            </a:r>
            <a:r>
              <a:rPr lang="fr-FR" u="sng" dirty="0" err="1" smtClean="0">
                <a:solidFill>
                  <a:srgbClr val="36509A"/>
                </a:solidFill>
                <a:latin typeface="+mn-lt"/>
              </a:rPr>
              <a:t>layout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.</a:t>
            </a:r>
            <a:endParaRPr lang="fr-FR" dirty="0">
              <a:solidFill>
                <a:srgbClr val="36509A"/>
              </a:solidFill>
              <a:latin typeface="+mn-lt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54" y="2872111"/>
            <a:ext cx="257175" cy="257175"/>
          </a:xfrm>
          <a:prstGeom prst="rect">
            <a:avLst/>
          </a:prstGeom>
        </p:spPr>
      </p:pic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900757" y="3574757"/>
            <a:ext cx="78477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dirty="0" smtClean="0">
                <a:solidFill>
                  <a:srgbClr val="36509A"/>
                </a:solidFill>
                <a:latin typeface="+mn-lt"/>
              </a:rPr>
              <a:t>There are </a:t>
            </a:r>
            <a:r>
              <a:rPr lang="fr-FR" u="sng" dirty="0" err="1" smtClean="0">
                <a:solidFill>
                  <a:srgbClr val="36509A"/>
                </a:solidFill>
                <a:latin typeface="+mn-lt"/>
              </a:rPr>
              <a:t>different</a:t>
            </a:r>
            <a:r>
              <a:rPr lang="fr-FR" u="sng" dirty="0" smtClean="0">
                <a:solidFill>
                  <a:srgbClr val="36509A"/>
                </a:solidFill>
                <a:latin typeface="+mn-lt"/>
              </a:rPr>
              <a:t> </a:t>
            </a:r>
            <a:r>
              <a:rPr lang="fr-FR" u="sng" dirty="0" err="1" smtClean="0">
                <a:solidFill>
                  <a:srgbClr val="36509A"/>
                </a:solidFill>
                <a:latin typeface="+mn-lt"/>
              </a:rPr>
              <a:t>target</a:t>
            </a:r>
            <a:r>
              <a:rPr lang="fr-FR" u="sng" dirty="0" smtClean="0">
                <a:solidFill>
                  <a:srgbClr val="36509A"/>
                </a:solidFill>
                <a:latin typeface="+mn-lt"/>
              </a:rPr>
              <a:t> architectures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which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can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be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considered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.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Thus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,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generating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the code for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each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of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them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manually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can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be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</a:t>
            </a:r>
            <a:r>
              <a:rPr lang="fr-FR" u="sng" dirty="0" err="1" smtClean="0">
                <a:solidFill>
                  <a:srgbClr val="36509A"/>
                </a:solidFill>
                <a:latin typeface="+mn-lt"/>
              </a:rPr>
              <a:t>tedious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and </a:t>
            </a:r>
            <a:r>
              <a:rPr lang="fr-FR" u="sng" dirty="0" err="1" smtClean="0">
                <a:solidFill>
                  <a:srgbClr val="36509A"/>
                </a:solidFill>
                <a:latin typeface="+mn-lt"/>
              </a:rPr>
              <a:t>error</a:t>
            </a:r>
            <a:r>
              <a:rPr lang="fr-FR" u="sng" dirty="0" err="1">
                <a:solidFill>
                  <a:srgbClr val="36509A"/>
                </a:solidFill>
                <a:latin typeface="+mn-lt"/>
              </a:rPr>
              <a:t>-</a:t>
            </a:r>
            <a:r>
              <a:rPr lang="fr-FR" u="sng" dirty="0" err="1" smtClean="0">
                <a:solidFill>
                  <a:srgbClr val="36509A"/>
                </a:solidFill>
                <a:latin typeface="+mn-lt"/>
              </a:rPr>
              <a:t>prone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.</a:t>
            </a:r>
            <a:endParaRPr lang="fr-FR" dirty="0">
              <a:solidFill>
                <a:srgbClr val="36509A"/>
              </a:solidFill>
              <a:latin typeface="+mn-lt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82" y="3629525"/>
            <a:ext cx="257175" cy="257175"/>
          </a:xfrm>
          <a:prstGeom prst="rect">
            <a:avLst/>
          </a:prstGeom>
        </p:spPr>
      </p:pic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900757" y="4294837"/>
            <a:ext cx="78477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dirty="0" smtClean="0">
                <a:solidFill>
                  <a:srgbClr val="36509A"/>
                </a:solidFill>
                <a:latin typeface="+mn-lt"/>
              </a:rPr>
              <a:t>One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way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to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seek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optimal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implementation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is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to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filter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from an exhaustive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search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over all possible (or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reasonable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) .</a:t>
            </a:r>
            <a:endParaRPr lang="fr-FR" dirty="0">
              <a:solidFill>
                <a:srgbClr val="36509A"/>
              </a:solidFill>
              <a:latin typeface="+mn-lt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82" y="4349605"/>
            <a:ext cx="257175" cy="25717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51520" y="620688"/>
            <a:ext cx="6614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800" dirty="0" err="1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Why</a:t>
            </a: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an Automatic Code Generation System</a:t>
            </a:r>
            <a:endParaRPr lang="fr-FR" sz="2800" dirty="0">
              <a:solidFill>
                <a:schemeClr val="accent2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904875" y="1268760"/>
            <a:ext cx="7559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dirty="0" smtClean="0">
                <a:solidFill>
                  <a:srgbClr val="36509A"/>
                </a:solidFill>
                <a:latin typeface="+mn-lt"/>
              </a:rPr>
              <a:t>As the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formulae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could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be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frequently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changed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or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adapted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, a push-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button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system to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get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the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corresponding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code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is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certainly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comfortable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.</a:t>
            </a:r>
            <a:endParaRPr lang="fr-FR" dirty="0">
              <a:solidFill>
                <a:srgbClr val="36509A"/>
              </a:solidFill>
              <a:latin typeface="+mn-lt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323528"/>
            <a:ext cx="257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14870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12968" cy="432048"/>
          </a:xfrm>
        </p:spPr>
        <p:txBody>
          <a:bodyPr>
            <a:normAutofit fontScale="90000"/>
          </a:bodyPr>
          <a:lstStyle/>
          <a:p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fr-FR" sz="2800" i="1" dirty="0" smtClean="0">
                <a:solidFill>
                  <a:schemeClr val="accent1">
                    <a:lumMod val="75000"/>
                  </a:schemeClr>
                </a:solidFill>
              </a:rPr>
              <a:t>Automatic LQCD Code Generation                          </a:t>
            </a:r>
            <a:r>
              <a:rPr lang="fr-FR" sz="2200" dirty="0" smtClean="0">
                <a:solidFill>
                  <a:schemeClr val="accent1">
                    <a:lumMod val="75000"/>
                  </a:schemeClr>
                </a:solidFill>
              </a:rPr>
              <a:t>Claude Tadonki</a:t>
            </a:r>
            <a:endParaRPr lang="fr-FR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6165304"/>
            <a:ext cx="8280920" cy="648072"/>
          </a:xfrm>
        </p:spPr>
        <p:txBody>
          <a:bodyPr>
            <a:normAutofit fontScale="85000" lnSpcReduction="20000"/>
          </a:bodyPr>
          <a:lstStyle/>
          <a:p>
            <a:r>
              <a:rPr lang="fr-FR" sz="2400" dirty="0">
                <a:solidFill>
                  <a:schemeClr val="tx2"/>
                </a:solidFill>
              </a:rPr>
              <a:t>Quatrièmes Rencontres de la Communauté Française de </a:t>
            </a:r>
            <a:r>
              <a:rPr lang="fr-FR" sz="2400" dirty="0" smtClean="0">
                <a:solidFill>
                  <a:schemeClr val="tx2"/>
                </a:solidFill>
              </a:rPr>
              <a:t>Compilation</a:t>
            </a:r>
          </a:p>
          <a:p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December 5-7, 2011 , </a:t>
            </a:r>
            <a:r>
              <a:rPr lang="fr-FR" sz="2400" b="1" dirty="0" smtClean="0">
                <a:solidFill>
                  <a:schemeClr val="tx2"/>
                </a:solidFill>
              </a:rPr>
              <a:t>Saint-Hippolyte (France)</a:t>
            </a:r>
            <a:endParaRPr lang="fr-FR" sz="2400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Feynmann Diagram Gluon Radiatio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276" y="-27384"/>
            <a:ext cx="837908" cy="55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eynmann Diagram Gluon Radiatio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7384"/>
            <a:ext cx="837908" cy="55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107504" y="548680"/>
            <a:ext cx="87849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07504" y="6093296"/>
            <a:ext cx="87849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945412" y="-99392"/>
            <a:ext cx="179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PetaQCD Project</a:t>
            </a:r>
            <a:endParaRPr lang="fr-F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290" name="Picture 2" descr="http://www.omegacomputer.com/staff/tadonki/dirac/qiral/qiral_ch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5715000" cy="111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1520" y="620688"/>
            <a:ext cx="4668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How the </a:t>
            </a:r>
            <a:r>
              <a:rPr lang="fr-FR" sz="2800" dirty="0" err="1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chain</a:t>
            </a: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fr-FR" sz="2800" dirty="0" err="1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is</a:t>
            </a: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fr-FR" sz="2800" dirty="0" err="1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implemented</a:t>
            </a:r>
            <a:endParaRPr lang="fr-FR" sz="2800" dirty="0">
              <a:solidFill>
                <a:schemeClr val="accent2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971600" y="2420888"/>
            <a:ext cx="7559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dirty="0" smtClean="0">
                <a:solidFill>
                  <a:srgbClr val="36509A"/>
                </a:solidFill>
                <a:latin typeface="+mn-lt"/>
              </a:rPr>
              <a:t>From an input file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containing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the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formalism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(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formulae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+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algorithm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), the QIRAL module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generates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a code prototype (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called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pseudo-code)</a:t>
            </a:r>
            <a:endParaRPr lang="fr-FR" dirty="0">
              <a:solidFill>
                <a:srgbClr val="36509A"/>
              </a:solidFill>
              <a:latin typeface="+mn-lt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5" y="2475656"/>
            <a:ext cx="257175" cy="257175"/>
          </a:xfrm>
          <a:prstGeom prst="rect">
            <a:avLst/>
          </a:prstGeom>
        </p:spPr>
      </p:pic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1012751" y="3158208"/>
            <a:ext cx="7559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dirty="0" smtClean="0">
                <a:solidFill>
                  <a:srgbClr val="36509A"/>
                </a:solidFill>
                <a:latin typeface="+mn-lt"/>
              </a:rPr>
              <a:t>QIRAL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is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composed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with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a set of rewriting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rules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and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predefined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datatypes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. The input,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even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written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in latex, has to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follow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some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syntaxic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guidelines </a:t>
            </a:r>
            <a:endParaRPr lang="fr-FR" dirty="0">
              <a:solidFill>
                <a:srgbClr val="36509A"/>
              </a:solidFill>
              <a:latin typeface="+mn-lt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12976"/>
            <a:ext cx="257175" cy="257175"/>
          </a:xfrm>
          <a:prstGeom prst="rect">
            <a:avLst/>
          </a:prstGeom>
        </p:spPr>
      </p:pic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012751" y="3878288"/>
            <a:ext cx="7559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dirty="0" err="1" smtClean="0">
                <a:solidFill>
                  <a:srgbClr val="36509A"/>
                </a:solidFill>
                <a:latin typeface="+mn-lt"/>
              </a:rPr>
              <a:t>Experienced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user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can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modify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the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kernel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of QIRAL in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order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for instance to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enhance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the rewriting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rules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basis or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introduce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new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datatypes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.</a:t>
            </a:r>
            <a:endParaRPr lang="fr-FR" dirty="0">
              <a:solidFill>
                <a:srgbClr val="36509A"/>
              </a:solidFill>
              <a:latin typeface="+mn-lt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33056"/>
            <a:ext cx="257175" cy="257175"/>
          </a:xfrm>
          <a:prstGeom prst="rect">
            <a:avLst/>
          </a:prstGeom>
        </p:spPr>
      </p:pic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012751" y="4598368"/>
            <a:ext cx="7559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dirty="0" smtClean="0">
                <a:solidFill>
                  <a:srgbClr val="36509A"/>
                </a:solidFill>
                <a:latin typeface="+mn-lt"/>
              </a:rPr>
              <a:t>The output of QIRAL (the pseudo-code)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is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clearly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a C-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like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prototype,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which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therefore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needs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to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be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retreated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in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order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to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obtain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a </a:t>
            </a:r>
            <a:r>
              <a:rPr lang="fr-FR" dirty="0" err="1" smtClean="0">
                <a:solidFill>
                  <a:srgbClr val="36509A"/>
                </a:solidFill>
                <a:latin typeface="+mn-lt"/>
              </a:rPr>
              <a:t>valid</a:t>
            </a:r>
            <a:r>
              <a:rPr lang="fr-FR" dirty="0" smtClean="0">
                <a:solidFill>
                  <a:srgbClr val="36509A"/>
                </a:solidFill>
                <a:latin typeface="+mn-lt"/>
              </a:rPr>
              <a:t> (C or C++) code.</a:t>
            </a:r>
            <a:endParaRPr lang="fr-FR" dirty="0">
              <a:solidFill>
                <a:srgbClr val="36509A"/>
              </a:solidFill>
              <a:latin typeface="+mn-lt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53136"/>
            <a:ext cx="257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8417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12968" cy="432048"/>
          </a:xfrm>
        </p:spPr>
        <p:txBody>
          <a:bodyPr>
            <a:normAutofit fontScale="90000"/>
          </a:bodyPr>
          <a:lstStyle/>
          <a:p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fr-FR" sz="2800" i="1" dirty="0" smtClean="0">
                <a:solidFill>
                  <a:schemeClr val="accent1">
                    <a:lumMod val="75000"/>
                  </a:schemeClr>
                </a:solidFill>
              </a:rPr>
              <a:t>Automatic LQCD Code Generation                          </a:t>
            </a:r>
            <a:r>
              <a:rPr lang="fr-FR" sz="2200" dirty="0" smtClean="0">
                <a:solidFill>
                  <a:schemeClr val="accent1">
                    <a:lumMod val="75000"/>
                  </a:schemeClr>
                </a:solidFill>
              </a:rPr>
              <a:t>Claude Tadonki</a:t>
            </a:r>
            <a:endParaRPr lang="fr-FR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6165304"/>
            <a:ext cx="8280920" cy="648072"/>
          </a:xfrm>
        </p:spPr>
        <p:txBody>
          <a:bodyPr>
            <a:normAutofit fontScale="85000" lnSpcReduction="20000"/>
          </a:bodyPr>
          <a:lstStyle/>
          <a:p>
            <a:r>
              <a:rPr lang="fr-FR" sz="2400" dirty="0">
                <a:solidFill>
                  <a:schemeClr val="tx2"/>
                </a:solidFill>
              </a:rPr>
              <a:t>Quatrièmes Rencontres de la Communauté Française de </a:t>
            </a:r>
            <a:r>
              <a:rPr lang="fr-FR" sz="2400" dirty="0" smtClean="0">
                <a:solidFill>
                  <a:schemeClr val="tx2"/>
                </a:solidFill>
              </a:rPr>
              <a:t>Compilation</a:t>
            </a:r>
          </a:p>
          <a:p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December 5-7, 2011 , </a:t>
            </a:r>
            <a:r>
              <a:rPr lang="fr-FR" sz="2400" b="1" dirty="0" smtClean="0">
                <a:solidFill>
                  <a:schemeClr val="tx2"/>
                </a:solidFill>
              </a:rPr>
              <a:t>Saint-Hippolyte (France)</a:t>
            </a:r>
            <a:endParaRPr lang="fr-FR" sz="2400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Feynmann Diagram Gluon Radiatio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276" y="-27384"/>
            <a:ext cx="837908" cy="55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eynmann Diagram Gluon Radiatio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7384"/>
            <a:ext cx="837908" cy="55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107504" y="548680"/>
            <a:ext cx="87849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07504" y="6093296"/>
            <a:ext cx="87849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945412" y="-99392"/>
            <a:ext cx="179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PetaQCD Project</a:t>
            </a:r>
            <a:endParaRPr lang="fr-F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520" y="620688"/>
            <a:ext cx="3567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The full </a:t>
            </a:r>
            <a:r>
              <a:rPr lang="fr-FR" sz="2800" dirty="0" err="1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working</a:t>
            </a: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fr-FR" sz="2800" dirty="0" err="1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chain</a:t>
            </a:r>
            <a:endParaRPr lang="fr-FR" sz="2800" dirty="0">
              <a:solidFill>
                <a:schemeClr val="accent2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95936" y="697632"/>
            <a:ext cx="3263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4"/>
              </a:rPr>
              <a:t>https://www.petaqcd.org/chain/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58" y="1378091"/>
            <a:ext cx="8181975" cy="4114800"/>
          </a:xfrm>
          <a:prstGeom prst="rect">
            <a:avLst/>
          </a:prstGeom>
          <a:ln w="12700">
            <a:solidFill>
              <a:srgbClr val="6699FF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015979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12968" cy="432048"/>
          </a:xfrm>
        </p:spPr>
        <p:txBody>
          <a:bodyPr>
            <a:normAutofit fontScale="90000"/>
          </a:bodyPr>
          <a:lstStyle/>
          <a:p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fr-FR" sz="2800" i="1" dirty="0" smtClean="0">
                <a:solidFill>
                  <a:schemeClr val="accent1">
                    <a:lumMod val="75000"/>
                  </a:schemeClr>
                </a:solidFill>
              </a:rPr>
              <a:t>Automatic LQCD Code Generation                          </a:t>
            </a:r>
            <a:r>
              <a:rPr lang="fr-FR" sz="2200" dirty="0" smtClean="0">
                <a:solidFill>
                  <a:schemeClr val="accent1">
                    <a:lumMod val="75000"/>
                  </a:schemeClr>
                </a:solidFill>
              </a:rPr>
              <a:t>Claude Tadonki</a:t>
            </a:r>
            <a:endParaRPr lang="fr-FR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6165304"/>
            <a:ext cx="8280920" cy="648072"/>
          </a:xfrm>
        </p:spPr>
        <p:txBody>
          <a:bodyPr>
            <a:normAutofit fontScale="85000" lnSpcReduction="20000"/>
          </a:bodyPr>
          <a:lstStyle/>
          <a:p>
            <a:r>
              <a:rPr lang="fr-FR" sz="2400" dirty="0">
                <a:solidFill>
                  <a:schemeClr val="tx2"/>
                </a:solidFill>
              </a:rPr>
              <a:t>Quatrièmes Rencontres de la Communauté Française de </a:t>
            </a:r>
            <a:r>
              <a:rPr lang="fr-FR" sz="2400" dirty="0" smtClean="0">
                <a:solidFill>
                  <a:schemeClr val="tx2"/>
                </a:solidFill>
              </a:rPr>
              <a:t>Compilation</a:t>
            </a:r>
          </a:p>
          <a:p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December 5-7, 2011 , </a:t>
            </a:r>
            <a:r>
              <a:rPr lang="fr-FR" sz="2400" b="1" dirty="0" smtClean="0">
                <a:solidFill>
                  <a:schemeClr val="tx2"/>
                </a:solidFill>
              </a:rPr>
              <a:t>Saint-Hippolyte (France)</a:t>
            </a:r>
            <a:endParaRPr lang="fr-FR" sz="2400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Feynmann Diagram Gluon Radiatio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276" y="-27384"/>
            <a:ext cx="837908" cy="55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eynmann Diagram Gluon Radiatio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7384"/>
            <a:ext cx="837908" cy="55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107504" y="548680"/>
            <a:ext cx="87849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07504" y="6093296"/>
            <a:ext cx="87849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89815"/>
            <a:ext cx="4752528" cy="5259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1520" y="620688"/>
            <a:ext cx="2792752" cy="8733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The pseudo-code </a:t>
            </a:r>
          </a:p>
          <a:p>
            <a:pPr>
              <a:lnSpc>
                <a:spcPts val="3000"/>
              </a:lnSpc>
              <a:defRPr/>
            </a:pP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from Latex</a:t>
            </a:r>
            <a:endParaRPr lang="fr-FR" sz="2800" dirty="0">
              <a:solidFill>
                <a:schemeClr val="accent2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9531908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12968" cy="432048"/>
          </a:xfrm>
        </p:spPr>
        <p:txBody>
          <a:bodyPr>
            <a:normAutofit fontScale="90000"/>
          </a:bodyPr>
          <a:lstStyle/>
          <a:p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fr-FR" sz="2800" i="1" dirty="0" smtClean="0">
                <a:solidFill>
                  <a:schemeClr val="accent1">
                    <a:lumMod val="75000"/>
                  </a:schemeClr>
                </a:solidFill>
              </a:rPr>
              <a:t>Automatic LQCD Code Generation                          </a:t>
            </a:r>
            <a:r>
              <a:rPr lang="fr-FR" sz="2200" dirty="0" smtClean="0">
                <a:solidFill>
                  <a:schemeClr val="accent1">
                    <a:lumMod val="75000"/>
                  </a:schemeClr>
                </a:solidFill>
              </a:rPr>
              <a:t>Claude Tadonki</a:t>
            </a:r>
            <a:endParaRPr lang="fr-FR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6165304"/>
            <a:ext cx="8280920" cy="648072"/>
          </a:xfrm>
        </p:spPr>
        <p:txBody>
          <a:bodyPr>
            <a:normAutofit fontScale="85000" lnSpcReduction="20000"/>
          </a:bodyPr>
          <a:lstStyle/>
          <a:p>
            <a:r>
              <a:rPr lang="fr-FR" sz="2400" dirty="0">
                <a:solidFill>
                  <a:schemeClr val="tx2"/>
                </a:solidFill>
              </a:rPr>
              <a:t>Quatrièmes Rencontres de la Communauté Française de </a:t>
            </a:r>
            <a:r>
              <a:rPr lang="fr-FR" sz="2400" dirty="0" smtClean="0">
                <a:solidFill>
                  <a:schemeClr val="tx2"/>
                </a:solidFill>
              </a:rPr>
              <a:t>Compilation</a:t>
            </a:r>
          </a:p>
          <a:p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December 5-7, 2011 , </a:t>
            </a:r>
            <a:r>
              <a:rPr lang="fr-FR" sz="2400" b="1" dirty="0" smtClean="0">
                <a:solidFill>
                  <a:schemeClr val="tx2"/>
                </a:solidFill>
              </a:rPr>
              <a:t>Saint-Hippolyte (France)</a:t>
            </a:r>
            <a:endParaRPr lang="fr-FR" sz="2400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Feynmann Diagram Gluon Radiatio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276" y="-27384"/>
            <a:ext cx="837908" cy="55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eynmann Diagram Gluon Radiatio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7384"/>
            <a:ext cx="837908" cy="55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107504" y="548680"/>
            <a:ext cx="87849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07504" y="6093296"/>
            <a:ext cx="87849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945412" y="-99392"/>
            <a:ext cx="179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PetaQCD Project</a:t>
            </a:r>
            <a:endParaRPr lang="fr-F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520" y="620688"/>
            <a:ext cx="7694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The </a:t>
            </a:r>
            <a:r>
              <a:rPr lang="fr-FR" sz="2800" dirty="0" err="1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needs</a:t>
            </a: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from the pseudo-code to a </a:t>
            </a:r>
            <a:r>
              <a:rPr lang="fr-FR" sz="2800" dirty="0" err="1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valid</a:t>
            </a: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C code</a:t>
            </a:r>
            <a:endParaRPr lang="fr-FR" sz="2800" dirty="0">
              <a:solidFill>
                <a:schemeClr val="accent2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51" y="1256184"/>
            <a:ext cx="228600" cy="2286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71600" y="1196752"/>
            <a:ext cx="7924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variables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need to be explicitly declared (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QIRAL declares part of the main ones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78940"/>
            <a:ext cx="228600" cy="22860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970225" y="1619508"/>
            <a:ext cx="7796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some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simplification still need to be done (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id(C) x id(S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) = id(C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x S) and id(n)*u = u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10988"/>
            <a:ext cx="228600" cy="22860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970225" y="2051556"/>
            <a:ext cx="7560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special statements need to be appropriately expanded (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sum(d in {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dx,dy,dz,dt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}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)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52328"/>
            <a:ext cx="228600" cy="22860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970225" y="2492896"/>
            <a:ext cx="7680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libraries calls are required for macroscopic operations (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Ap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[L].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Ap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[L]) ; (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Ap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[L].r[L]) 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51" y="2975084"/>
            <a:ext cx="228600" cy="228600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971600" y="2915652"/>
            <a:ext cx="7888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specific routines should be called for special operations like (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id(S) + gamma(d))*u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97840"/>
            <a:ext cx="228600" cy="228600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970225" y="3338408"/>
            <a:ext cx="774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4D indexation should be correctly handled/matched with its 1D correspondence 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29888"/>
            <a:ext cx="228600" cy="228600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970225" y="3770456"/>
            <a:ext cx="7994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some profiling and monitoring instructions should be inserted for user convenience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71228"/>
            <a:ext cx="228600" cy="228600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970225" y="4211796"/>
            <a:ext cx="5742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I/O routines are required for user parameters and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>data files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5615" y="5086925"/>
            <a:ext cx="7704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last point is particularly important since it will determine the routines to be called (in standard C) or the method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execute (C++ / ad-hoc polymorphism).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03276"/>
            <a:ext cx="228600" cy="228600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970225" y="4643844"/>
            <a:ext cx="690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data types need to be correctly captured for further semantic purposes 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799905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12968" cy="432048"/>
          </a:xfrm>
        </p:spPr>
        <p:txBody>
          <a:bodyPr>
            <a:normAutofit fontScale="90000"/>
          </a:bodyPr>
          <a:lstStyle/>
          <a:p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fr-FR" sz="2800" i="1" dirty="0" smtClean="0">
                <a:solidFill>
                  <a:schemeClr val="accent1">
                    <a:lumMod val="75000"/>
                  </a:schemeClr>
                </a:solidFill>
              </a:rPr>
              <a:t>Automatic LQCD Code Generation                          </a:t>
            </a:r>
            <a:r>
              <a:rPr lang="fr-FR" sz="2200" dirty="0" smtClean="0">
                <a:solidFill>
                  <a:schemeClr val="accent1">
                    <a:lumMod val="75000"/>
                  </a:schemeClr>
                </a:solidFill>
              </a:rPr>
              <a:t>Claude Tadonki</a:t>
            </a:r>
            <a:endParaRPr lang="fr-FR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6165304"/>
            <a:ext cx="8280920" cy="648072"/>
          </a:xfrm>
        </p:spPr>
        <p:txBody>
          <a:bodyPr>
            <a:normAutofit fontScale="85000" lnSpcReduction="20000"/>
          </a:bodyPr>
          <a:lstStyle/>
          <a:p>
            <a:r>
              <a:rPr lang="fr-FR" sz="2400" dirty="0">
                <a:solidFill>
                  <a:schemeClr val="tx2"/>
                </a:solidFill>
              </a:rPr>
              <a:t>Quatrièmes Rencontres de la Communauté Française de </a:t>
            </a:r>
            <a:r>
              <a:rPr lang="fr-FR" sz="2400" dirty="0" smtClean="0">
                <a:solidFill>
                  <a:schemeClr val="tx2"/>
                </a:solidFill>
              </a:rPr>
              <a:t>Compilation</a:t>
            </a:r>
          </a:p>
          <a:p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December 5-7, 2011 , </a:t>
            </a:r>
            <a:r>
              <a:rPr lang="fr-FR" sz="2400" b="1" dirty="0" smtClean="0">
                <a:solidFill>
                  <a:schemeClr val="tx2"/>
                </a:solidFill>
              </a:rPr>
              <a:t>Saint-Hippolyte (France)</a:t>
            </a:r>
            <a:endParaRPr lang="fr-FR" sz="2400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Feynmann Diagram Gluon Radiatio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276" y="-27384"/>
            <a:ext cx="837908" cy="55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eynmann Diagram Gluon Radiatio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7384"/>
            <a:ext cx="837908" cy="55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107504" y="548680"/>
            <a:ext cx="87849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07504" y="6093296"/>
            <a:ext cx="87849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945412" y="-99392"/>
            <a:ext cx="179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PetaQCD Project</a:t>
            </a:r>
            <a:endParaRPr lang="fr-F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514" y="692696"/>
            <a:ext cx="4807153" cy="5199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51520" y="620688"/>
            <a:ext cx="3251211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The C code from the </a:t>
            </a:r>
          </a:p>
          <a:p>
            <a:pPr>
              <a:lnSpc>
                <a:spcPts val="3000"/>
              </a:lnSpc>
              <a:defRPr/>
            </a:pP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pseudo-code </a:t>
            </a:r>
          </a:p>
          <a:p>
            <a:pPr>
              <a:lnSpc>
                <a:spcPts val="3000"/>
              </a:lnSpc>
              <a:defRPr/>
            </a:pPr>
            <a:endParaRPr lang="fr-FR" sz="2800" dirty="0">
              <a:solidFill>
                <a:schemeClr val="accent2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228600" cy="22860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66169" y="1713384"/>
            <a:ext cx="3687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module is based on </a:t>
            </a:r>
            <a:r>
              <a:rPr lang="en-US" i="1" dirty="0" err="1" smtClean="0">
                <a:solidFill>
                  <a:schemeClr val="accent1">
                    <a:lumMod val="50000"/>
                  </a:schemeClr>
                </a:solidFill>
              </a:rPr>
              <a:t>Lex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n-US" i="1" dirty="0" err="1" smtClean="0">
                <a:solidFill>
                  <a:schemeClr val="accent1">
                    <a:lumMod val="50000"/>
                  </a:schemeClr>
                </a:solidFill>
              </a:rPr>
              <a:t>Yacc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fr-FR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82996"/>
            <a:ext cx="228600" cy="22860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66169" y="2123564"/>
            <a:ext cx="2809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Its generated a valid C code </a:t>
            </a:r>
            <a:endParaRPr lang="fr-FR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24336"/>
            <a:ext cx="228600" cy="22860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466169" y="2564904"/>
            <a:ext cx="3448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output is associated to an 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external library for special routines</a:t>
            </a:r>
            <a:endParaRPr lang="fr-FR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63116"/>
            <a:ext cx="228600" cy="228600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466169" y="3203684"/>
            <a:ext cx="3275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 C++ output is planned, will be 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associated with QDP++ or QUDA 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through a specific interface  </a:t>
            </a:r>
            <a:endParaRPr lang="fr-FR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99220"/>
            <a:ext cx="228600" cy="228600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466169" y="4139788"/>
            <a:ext cx="334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 web based interface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>is available</a:t>
            </a:r>
            <a:endParaRPr lang="fr-FR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812416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0" grpId="0"/>
      <p:bldP spid="2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1140</Words>
  <Application>Microsoft Office PowerPoint</Application>
  <PresentationFormat>Affichage à l'écran (4:3)</PresentationFormat>
  <Paragraphs>116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Automatic LQCD Code Generation</vt:lpstr>
      <vt:lpstr>          Automatic LQCD Code Generation                          Claude Tadonki</vt:lpstr>
      <vt:lpstr>          Automatic LQCD Code Generation                          Claude Tadonki</vt:lpstr>
      <vt:lpstr>          Automatic LQCD Code Generation                          Claude Tadonki</vt:lpstr>
      <vt:lpstr>          Automatic LQCD Code Generation                          Claude Tadonki</vt:lpstr>
      <vt:lpstr>          Automatic LQCD Code Generation                          Claude Tadonki</vt:lpstr>
      <vt:lpstr>          Automatic LQCD Code Generation                          Claude Tadonki</vt:lpstr>
      <vt:lpstr>          Automatic LQCD Code Generation                          Claude Tadonki</vt:lpstr>
      <vt:lpstr>          Automatic LQCD Code Generation                          Claude Tadonki</vt:lpstr>
      <vt:lpstr>          Automatic LQCD Code Generation                          Claude Tadonki</vt:lpstr>
      <vt:lpstr>          Automatic LQCD Code Generation                          Claude Tadonki</vt:lpstr>
      <vt:lpstr>          Automatic LQCD Code Generation                          Claude Tadonki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TADONKI</dc:creator>
  <cp:lastModifiedBy>TADONKI</cp:lastModifiedBy>
  <cp:revision>136</cp:revision>
  <dcterms:created xsi:type="dcterms:W3CDTF">2011-12-04T14:59:57Z</dcterms:created>
  <dcterms:modified xsi:type="dcterms:W3CDTF">2011-12-11T09:53:32Z</dcterms:modified>
</cp:coreProperties>
</file>