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70" r:id="rId7"/>
    <p:sldId id="262" r:id="rId8"/>
    <p:sldId id="263" r:id="rId9"/>
    <p:sldId id="264" r:id="rId10"/>
    <p:sldId id="271" r:id="rId11"/>
    <p:sldId id="272" r:id="rId12"/>
    <p:sldId id="265" r:id="rId13"/>
    <p:sldId id="266" r:id="rId14"/>
    <p:sldId id="273" r:id="rId15"/>
    <p:sldId id="274" r:id="rId16"/>
    <p:sldId id="279" r:id="rId17"/>
    <p:sldId id="275" r:id="rId18"/>
    <p:sldId id="276" r:id="rId19"/>
    <p:sldId id="277" r:id="rId20"/>
    <p:sldId id="278" r:id="rId21"/>
    <p:sldId id="280" r:id="rId22"/>
    <p:sldId id="267" r:id="rId23"/>
    <p:sldId id="268" r:id="rId24"/>
    <p:sldId id="281" r:id="rId25"/>
    <p:sldId id="286" r:id="rId26"/>
    <p:sldId id="287" r:id="rId27"/>
    <p:sldId id="288" r:id="rId28"/>
    <p:sldId id="285" r:id="rId29"/>
    <p:sldId id="290" r:id="rId30"/>
    <p:sldId id="294" r:id="rId31"/>
    <p:sldId id="296" r:id="rId32"/>
    <p:sldId id="295" r:id="rId33"/>
    <p:sldId id="297" r:id="rId34"/>
    <p:sldId id="291" r:id="rId35"/>
    <p:sldId id="292" r:id="rId36"/>
    <p:sldId id="293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61"/>
    <p:restoredTop sz="95897"/>
  </p:normalViewPr>
  <p:slideViewPr>
    <p:cSldViewPr snapToGrid="0">
      <p:cViewPr varScale="1">
        <p:scale>
          <a:sx n="79" d="100"/>
          <a:sy n="79" d="100"/>
        </p:scale>
        <p:origin x="168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8/20/26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sv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sv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svg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svg"/><Relationship Id="rId7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svg"/><Relationship Id="rId7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svg"/><Relationship Id="rId7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.svg"/><Relationship Id="rId7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3.sv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5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sv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2.png"/><Relationship Id="rId10" Type="http://schemas.openxmlformats.org/officeDocument/2006/relationships/image" Target="../media/image55.png"/><Relationship Id="rId4" Type="http://schemas.openxmlformats.org/officeDocument/2006/relationships/image" Target="../media/image5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.svg"/><Relationship Id="rId7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60.png"/><Relationship Id="rId4" Type="http://schemas.openxmlformats.org/officeDocument/2006/relationships/image" Target="../media/image5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.svg"/><Relationship Id="rId7" Type="http://schemas.openxmlformats.org/officeDocument/2006/relationships/image" Target="../media/image6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.svg"/><Relationship Id="rId7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9.png"/><Relationship Id="rId10" Type="http://schemas.openxmlformats.org/officeDocument/2006/relationships/image" Target="../media/image7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.svg"/><Relationship Id="rId7" Type="http://schemas.openxmlformats.org/officeDocument/2006/relationships/image" Target="../media/image7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3" Type="http://schemas.openxmlformats.org/officeDocument/2006/relationships/image" Target="../media/image3.svg"/><Relationship Id="rId7" Type="http://schemas.openxmlformats.org/officeDocument/2006/relationships/image" Target="../media/image7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10" Type="http://schemas.openxmlformats.org/officeDocument/2006/relationships/image" Target="../media/image79.png"/><Relationship Id="rId4" Type="http://schemas.openxmlformats.org/officeDocument/2006/relationships/image" Target="../media/image5.png"/><Relationship Id="rId9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.sv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.svg"/><Relationship Id="rId7" Type="http://schemas.openxmlformats.org/officeDocument/2006/relationships/image" Target="../media/image8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3.svg"/><Relationship Id="rId7" Type="http://schemas.openxmlformats.org/officeDocument/2006/relationships/image" Target="../media/image8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5.png"/><Relationship Id="rId9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3.svg"/><Relationship Id="rId7" Type="http://schemas.openxmlformats.org/officeDocument/2006/relationships/image" Target="../media/image9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94.pn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14B1032-61FC-0600-E5BF-3268CC3E8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6678" y="5520716"/>
            <a:ext cx="4525241" cy="78484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Claude TADONKI</a:t>
            </a:r>
          </a:p>
          <a:p>
            <a:pPr algn="l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Mines Paris – PSL (Paris/France)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BD79209-B7C5-D9C0-65A8-B20EA9452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2462" y="4929190"/>
            <a:ext cx="1308100" cy="121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/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7C4112E-D923-2775-AF32-D4345CFE7E89}"/>
              </a:ext>
            </a:extLst>
          </p:cNvPr>
          <p:cNvSpPr txBox="1"/>
          <p:nvPr/>
        </p:nvSpPr>
        <p:spPr>
          <a:xfrm>
            <a:off x="5232308" y="6464724"/>
            <a:ext cx="6540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angla MN" pitchFamily="2" charset="0"/>
                <a:ea typeface="Ayuthaya" pitchFamily="2" charset="-34"/>
                <a:cs typeface="Bangla MN" pitchFamily="2" charset="0"/>
              </a:rPr>
              <a:t>AMRITA University (India) - August 2026</a:t>
            </a:r>
          </a:p>
        </p:txBody>
      </p:sp>
      <p:pic>
        <p:nvPicPr>
          <p:cNvPr id="17" name="Graphique 16">
            <a:extLst>
              <a:ext uri="{FF2B5EF4-FFF2-40B4-BE49-F238E27FC236}">
                <a16:creationId xmlns:a16="http://schemas.microsoft.com/office/drawing/2014/main" id="{B815C90C-5A68-AD66-D55B-703C45280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822" y="516808"/>
            <a:ext cx="2828925" cy="97244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528C8C-FC5F-5BB7-FC16-3C2747D109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997" y="531092"/>
            <a:ext cx="1013704" cy="958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028" name="Picture 4" descr="Home - MINES PARIS - PSL">
            <a:extLst>
              <a:ext uri="{FF2B5EF4-FFF2-40B4-BE49-F238E27FC236}">
                <a16:creationId xmlns:a16="http://schemas.microsoft.com/office/drawing/2014/main" id="{E1C2FEF0-5AA5-E904-6536-6871F0807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388" y="4935066"/>
            <a:ext cx="1826349" cy="87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Is High-Performance Computing (HPC)?">
            <a:extLst>
              <a:ext uri="{FF2B5EF4-FFF2-40B4-BE49-F238E27FC236}">
                <a16:creationId xmlns:a16="http://schemas.microsoft.com/office/drawing/2014/main" id="{3F5A9D98-5D3A-2A42-5BC8-788BA1B88C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1"/>
          <a:stretch/>
        </p:blipFill>
        <p:spPr bwMode="auto">
          <a:xfrm>
            <a:off x="442907" y="3273285"/>
            <a:ext cx="3500438" cy="363304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929FD8-3B6F-27BB-52B2-17EFAE64D8B3}"/>
              </a:ext>
            </a:extLst>
          </p:cNvPr>
          <p:cNvSpPr/>
          <p:nvPr/>
        </p:nvSpPr>
        <p:spPr>
          <a:xfrm>
            <a:off x="619950" y="1562689"/>
            <a:ext cx="1108668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016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 Antiqua" panose="02040602050305030304" pitchFamily="18" charset="0"/>
              </a:rPr>
              <a:t>High-Performance Computing </a:t>
            </a:r>
            <a:br>
              <a:rPr lang="en-US" sz="6000" b="1" cap="none" spc="0" dirty="0">
                <a:ln w="1016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 Antiqua" panose="02040602050305030304" pitchFamily="18" charset="0"/>
              </a:rPr>
            </a:br>
            <a:r>
              <a:rPr lang="en-US" sz="6000" b="1" cap="none" spc="0" dirty="0">
                <a:ln w="1016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 Antiqua" panose="02040602050305030304" pitchFamily="18" charset="0"/>
              </a:rPr>
              <a:t>in the Exascale Era</a:t>
            </a:r>
            <a:endParaRPr lang="en-US" sz="6000" b="1" cap="none" spc="0" dirty="0">
              <a:ln w="10160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38" name="Picture 14" descr="Supercomputer - Wikipedia">
            <a:extLst>
              <a:ext uri="{FF2B5EF4-FFF2-40B4-BE49-F238E27FC236}">
                <a16:creationId xmlns:a16="http://schemas.microsoft.com/office/drawing/2014/main" id="{2CE8FEF0-AC22-545D-6840-9765315B3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949" y="3687013"/>
            <a:ext cx="2324016" cy="15408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924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115377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HPC as a Combination of Method-Programming</a:t>
            </a:r>
            <a:r>
              <a:rPr lang="en-US" sz="360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Machines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00D7AE-3885-F5B2-6FCC-5728C40C36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16" y="1152285"/>
            <a:ext cx="6357586" cy="372079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516D638-409A-85C3-D134-57F7958E8935}"/>
              </a:ext>
            </a:extLst>
          </p:cNvPr>
          <p:cNvSpPr txBox="1"/>
          <p:nvPr/>
        </p:nvSpPr>
        <p:spPr>
          <a:xfrm>
            <a:off x="477958" y="4314937"/>
            <a:ext cx="10532671" cy="1882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2000" dirty="0">
              <a:latin typeface="+mj-lt"/>
            </a:endParaRP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US" sz="2000" b="1" dirty="0">
                <a:latin typeface="+mj-lt"/>
              </a:rPr>
              <a:t>Significant progress </a:t>
            </a:r>
            <a:r>
              <a:rPr lang="en-US" sz="2000" dirty="0">
                <a:latin typeface="+mj-lt"/>
              </a:rPr>
              <a:t>has been made in each of the main HPC components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US" sz="2000" dirty="0">
                <a:latin typeface="+mj-lt"/>
              </a:rPr>
              <a:t>A </a:t>
            </a:r>
            <a:r>
              <a:rPr lang="en-US" sz="2000" b="1" dirty="0">
                <a:latin typeface="+mj-lt"/>
              </a:rPr>
              <a:t>judicious combination </a:t>
            </a:r>
            <a:r>
              <a:rPr lang="en-US" sz="2000" dirty="0">
                <a:latin typeface="+mj-lt"/>
              </a:rPr>
              <a:t>of all HPC ingredients is essential for optimal performance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US" sz="2000" dirty="0">
                <a:latin typeface="+mj-lt"/>
              </a:rPr>
              <a:t>The necessary </a:t>
            </a:r>
            <a:r>
              <a:rPr lang="en-US" sz="2000" b="1" dirty="0">
                <a:latin typeface="+mj-lt"/>
              </a:rPr>
              <a:t>multidisciplinary inte</a:t>
            </a:r>
            <a:r>
              <a:rPr lang="en-US" sz="2000" dirty="0">
                <a:latin typeface="+mj-lt"/>
              </a:rPr>
              <a:t>raction must be considered at the earliest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4147FA0-4697-8719-29E0-01E7D9EC029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A3D392B-2FCB-3460-6CC9-66C6B0414B09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3E3AD9-D005-2A45-45B8-3BCD7A69D389}"/>
              </a:ext>
            </a:extLst>
          </p:cNvPr>
          <p:cNvGrpSpPr/>
          <p:nvPr/>
        </p:nvGrpSpPr>
        <p:grpSpPr>
          <a:xfrm>
            <a:off x="6096000" y="1242918"/>
            <a:ext cx="5847790" cy="1866322"/>
            <a:chOff x="6096000" y="1242918"/>
            <a:chExt cx="5847790" cy="1866322"/>
          </a:xfrm>
        </p:grpSpPr>
        <p:pic>
          <p:nvPicPr>
            <p:cNvPr id="1026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1A155F00-A651-3126-540D-2D7CE7C93A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Bulle rectangulaire à coins arrondis 21">
              <a:extLst>
                <a:ext uri="{FF2B5EF4-FFF2-40B4-BE49-F238E27FC236}">
                  <a16:creationId xmlns:a16="http://schemas.microsoft.com/office/drawing/2014/main" id="{2948E5A2-AE56-7D8F-7E2D-66AF7C2DEE33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Do you think that the 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best algorithm 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always leads to the 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fastest program 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?</a:t>
              </a:r>
            </a:p>
          </p:txBody>
        </p:sp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07FBD3-0EAC-8DD1-329F-249D9D26B7A3}"/>
              </a:ext>
            </a:extLst>
          </p:cNvPr>
          <p:cNvSpPr/>
          <p:nvPr/>
        </p:nvSpPr>
        <p:spPr>
          <a:xfrm>
            <a:off x="6096001" y="2404338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NO. </a:t>
            </a:r>
          </a:p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Two examples: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Sorting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 and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Linear Programming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CAB436-41CB-834A-0343-0485478A9E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4804" y="3379425"/>
            <a:ext cx="1797142" cy="151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2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83918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Computing Power – Overview </a:t>
            </a:r>
            <a:r>
              <a:rPr lang="en-US" sz="360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&amp; </a:t>
            </a:r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Evolution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333E4A2C-3B20-94C2-3AFE-AB138BADEF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02" y="1141305"/>
            <a:ext cx="5076015" cy="5076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55EB288-3644-0444-0385-7C641A5A2F74}"/>
              </a:ext>
            </a:extLst>
          </p:cNvPr>
          <p:cNvSpPr txBox="1"/>
          <p:nvPr/>
        </p:nvSpPr>
        <p:spPr>
          <a:xfrm>
            <a:off x="5410535" y="1724019"/>
            <a:ext cx="613982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Facts</a:t>
            </a:r>
          </a:p>
          <a:p>
            <a:pPr marL="285750" indent="-285750">
              <a:buBlip>
                <a:blip r:embed="rId6"/>
              </a:buBlip>
            </a:pP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Measurement is in </a:t>
            </a:r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double prec</a:t>
            </a: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ision arithmetic</a:t>
            </a:r>
          </a:p>
          <a:p>
            <a:pPr marL="285750" indent="-285750">
              <a:buBlip>
                <a:blip r:embed="rId6"/>
              </a:buBlip>
            </a:pP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Five </a:t>
            </a:r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Exaflop</a:t>
            </a: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 machines (China</a:t>
            </a:r>
            <a:r>
              <a:rPr lang="en-US" sz="2000" baseline="30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1</a:t>
            </a: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/USA</a:t>
            </a:r>
            <a:r>
              <a:rPr lang="en-US" sz="2000" baseline="30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3</a:t>
            </a: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/Germany</a:t>
            </a:r>
            <a:r>
              <a:rPr lang="en-US" sz="2000" baseline="30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1</a:t>
            </a: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)</a:t>
            </a:r>
          </a:p>
          <a:p>
            <a:pPr marL="285750" indent="-285750">
              <a:buBlip>
                <a:blip r:embed="rId6"/>
              </a:buBlip>
            </a:pP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Height of the top10 are </a:t>
            </a:r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CPU-GPU</a:t>
            </a:r>
          </a:p>
          <a:p>
            <a:pPr marL="285750" indent="-285750">
              <a:buBlip>
                <a:blip r:embed="rId6"/>
              </a:buBlip>
            </a:pPr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LineShine</a:t>
            </a: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 and </a:t>
            </a:r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Fugaku</a:t>
            </a: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 are CPU-only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DD7E11A-FC4B-D506-B863-94A066DBAED2}"/>
              </a:ext>
            </a:extLst>
          </p:cNvPr>
          <p:cNvGrpSpPr/>
          <p:nvPr/>
        </p:nvGrpSpPr>
        <p:grpSpPr>
          <a:xfrm>
            <a:off x="5591805" y="3314700"/>
            <a:ext cx="3567523" cy="2585835"/>
            <a:chOff x="5591805" y="3314700"/>
            <a:chExt cx="3567523" cy="258583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DA171D2-8D11-906A-6392-0BA54D0C4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91805" y="3360541"/>
              <a:ext cx="3022593" cy="2539994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C770511-EE76-8E06-D465-7A2236495757}"/>
                </a:ext>
              </a:extLst>
            </p:cNvPr>
            <p:cNvSpPr txBox="1"/>
            <p:nvPr/>
          </p:nvSpPr>
          <p:spPr>
            <a:xfrm>
              <a:off x="7607300" y="3314700"/>
              <a:ext cx="15520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(Mixed-Precision – LLM)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D98C2A7B-51E2-02D6-D1B5-B7F5115F5B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12727" y="3519494"/>
            <a:ext cx="3130965" cy="24510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501B6B4-E445-FC8C-9186-CDBAC0C78F97}"/>
              </a:ext>
            </a:extLst>
          </p:cNvPr>
          <p:cNvSpPr txBox="1"/>
          <p:nvPr/>
        </p:nvSpPr>
        <p:spPr>
          <a:xfrm>
            <a:off x="5577928" y="5881692"/>
            <a:ext cx="62031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iPhone 17 Pro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: 2.5 TFLOPS single-precision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($1,200)     </a:t>
            </a:r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CRAY T3E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: 1.3 FLOPS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($5 million)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2F8A457-FEDE-34DF-194C-BFD1B6F546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09449" y="254000"/>
            <a:ext cx="1308983" cy="17453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DOE: New $600 million supercomputer at ORNL will be world's most powerful - Oak Ridge Today">
            <a:extLst>
              <a:ext uri="{FF2B5EF4-FFF2-40B4-BE49-F238E27FC236}">
                <a16:creationId xmlns:a16="http://schemas.microsoft.com/office/drawing/2014/main" id="{4EA297BA-93F7-B950-6D3F-34B9A92CA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842" y="560496"/>
            <a:ext cx="2103673" cy="113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FF55E7A-F108-B3E6-3949-50EE54DF2A2D}"/>
              </a:ext>
            </a:extLst>
          </p:cNvPr>
          <p:cNvSpPr txBox="1"/>
          <p:nvPr/>
        </p:nvSpPr>
        <p:spPr>
          <a:xfrm>
            <a:off x="8322603" y="1649137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Frontier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is the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first Exaflop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machine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Released as such in 2022 (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USA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)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00ACBE-F715-126E-8CE8-DB0ED1FFF7F6}"/>
              </a:ext>
            </a:extLst>
          </p:cNvPr>
          <p:cNvSpPr txBox="1"/>
          <p:nvPr/>
        </p:nvSpPr>
        <p:spPr>
          <a:xfrm>
            <a:off x="11082788" y="2054269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Jack Dongarra</a:t>
            </a:r>
          </a:p>
        </p:txBody>
      </p:sp>
    </p:spTree>
    <p:extLst>
      <p:ext uri="{BB962C8B-B14F-4D97-AF65-F5344CB8AC3E}">
        <p14:creationId xmlns:p14="http://schemas.microsoft.com/office/powerpoint/2010/main" val="273810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B0863F3C-4157-6FE3-B2DC-292B36200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02" y="1141305"/>
            <a:ext cx="5076015" cy="5076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C551CE9-1930-5733-8979-F8E9755D5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082009"/>
              </p:ext>
            </p:extLst>
          </p:nvPr>
        </p:nvGraphicFramePr>
        <p:xfrm>
          <a:off x="5505071" y="1713347"/>
          <a:ext cx="3207129" cy="40436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460622">
                  <a:extLst>
                    <a:ext uri="{9D8B030D-6E8A-4147-A177-3AD203B41FA5}">
                      <a16:colId xmlns:a16="http://schemas.microsoft.com/office/drawing/2014/main" val="760610970"/>
                    </a:ext>
                  </a:extLst>
                </a:gridCol>
                <a:gridCol w="1471306">
                  <a:extLst>
                    <a:ext uri="{9D8B030D-6E8A-4147-A177-3AD203B41FA5}">
                      <a16:colId xmlns:a16="http://schemas.microsoft.com/office/drawing/2014/main" val="3620610466"/>
                    </a:ext>
                  </a:extLst>
                </a:gridCol>
                <a:gridCol w="1275201">
                  <a:extLst>
                    <a:ext uri="{9D8B030D-6E8A-4147-A177-3AD203B41FA5}">
                      <a16:colId xmlns:a16="http://schemas.microsoft.com/office/drawing/2014/main" val="3284943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N°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Peak (PFlops/s)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Efficiency(%)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49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2,735.82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41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2,821.10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 Narrow" panose="020B0004020202020204" pitchFamily="34" charset="0"/>
                        </a:rPr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815312"/>
                  </a:ext>
                </a:extLst>
              </a:tr>
              <a:tr h="29833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2,055.72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 Narrow" panose="020B0004020202020204" pitchFamily="34" charset="0"/>
                        </a:rPr>
                        <a:t>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004727"/>
                  </a:ext>
                </a:extLst>
              </a:tr>
              <a:tr h="27547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1,980.01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976942"/>
                  </a:ext>
                </a:extLst>
              </a:tr>
              <a:tr h="20181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1,226.28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 Narrow" panose="020B0004020202020204" pitchFamily="34" charset="0"/>
                        </a:rPr>
                        <a:t>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5143265"/>
                  </a:ext>
                </a:extLst>
              </a:tr>
              <a:tr h="20435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861.13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 Narrow" panose="020B0004020202020204" pitchFamily="34" charset="0"/>
                        </a:rPr>
                        <a:t>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2319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846.84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 Narrow" panose="020B0004020202020204" pitchFamily="34" charset="0"/>
                        </a:rPr>
                        <a:t>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7725210"/>
                  </a:ext>
                </a:extLst>
              </a:tr>
              <a:tr h="20943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606.97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 Narrow" panose="020B0004020202020204" pitchFamily="34" charset="0"/>
                        </a:rPr>
                        <a:t>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9696567"/>
                  </a:ext>
                </a:extLst>
              </a:tr>
              <a:tr h="12307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537.21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 Narrow" panose="020B0004020202020204" pitchFamily="34" charset="0"/>
                        </a:rPr>
                        <a:t>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082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badi MT Condensed Light" panose="020B0306030101010103" pitchFamily="34" charset="77"/>
                        </a:rPr>
                        <a:t>574.84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 Narrow" panose="020B0004020202020204" pitchFamily="34" charset="0"/>
                        </a:rPr>
                        <a:t>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086722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C44B0CC2-203F-3D1D-6DE7-E1F107DCECC5}"/>
              </a:ext>
            </a:extLst>
          </p:cNvPr>
          <p:cNvSpPr txBox="1"/>
          <p:nvPr/>
        </p:nvSpPr>
        <p:spPr>
          <a:xfrm>
            <a:off x="3282474" y="1998664"/>
            <a:ext cx="1192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13,789,440 cores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BA7F23-276D-942B-DCD9-3B917215034A}"/>
              </a:ext>
            </a:extLst>
          </p:cNvPr>
          <p:cNvSpPr txBox="1"/>
          <p:nvPr/>
        </p:nvSpPr>
        <p:spPr>
          <a:xfrm>
            <a:off x="2662122" y="2376382"/>
            <a:ext cx="12565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11,3400,000 cores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6C82FBF-4ED9-A012-6221-05485E73304A}"/>
              </a:ext>
            </a:extLst>
          </p:cNvPr>
          <p:cNvSpPr txBox="1"/>
          <p:nvPr/>
        </p:nvSpPr>
        <p:spPr>
          <a:xfrm>
            <a:off x="2180193" y="2693183"/>
            <a:ext cx="11224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9</a:t>
            </a:r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,066,176 cores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4E4DB10-ED19-E325-9CA6-F1E6A6F4C7E7}"/>
              </a:ext>
            </a:extLst>
          </p:cNvPr>
          <p:cNvSpPr txBox="1"/>
          <p:nvPr/>
        </p:nvSpPr>
        <p:spPr>
          <a:xfrm>
            <a:off x="1703929" y="3045611"/>
            <a:ext cx="11224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9,264,128 cores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1FF68E-24A2-7AA7-0B8A-FE7DF86CBB97}"/>
              </a:ext>
            </a:extLst>
          </p:cNvPr>
          <p:cNvSpPr txBox="1"/>
          <p:nvPr/>
        </p:nvSpPr>
        <p:spPr>
          <a:xfrm>
            <a:off x="2338630" y="3405155"/>
            <a:ext cx="4812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≈ 5M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6125597-0174-28ED-4AD0-3DCF2E63611F}"/>
              </a:ext>
            </a:extLst>
          </p:cNvPr>
          <p:cNvSpPr txBox="1"/>
          <p:nvPr/>
        </p:nvSpPr>
        <p:spPr>
          <a:xfrm>
            <a:off x="1627988" y="3759170"/>
            <a:ext cx="587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≈ 3.4M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23B64DB-187F-61C9-E231-C22B45A3B564}"/>
              </a:ext>
            </a:extLst>
          </p:cNvPr>
          <p:cNvSpPr txBox="1"/>
          <p:nvPr/>
        </p:nvSpPr>
        <p:spPr>
          <a:xfrm>
            <a:off x="1700258" y="4102753"/>
            <a:ext cx="500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≈ </a:t>
            </a:r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2M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4B3BD36-7310-D453-14E1-6AD3C3299A66}"/>
              </a:ext>
            </a:extLst>
          </p:cNvPr>
          <p:cNvSpPr txBox="1"/>
          <p:nvPr/>
        </p:nvSpPr>
        <p:spPr>
          <a:xfrm>
            <a:off x="1585959" y="4460848"/>
            <a:ext cx="500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≈ </a:t>
            </a:r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3M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28215AF-0B3A-B016-1912-59C2C67EEA3E}"/>
              </a:ext>
            </a:extLst>
          </p:cNvPr>
          <p:cNvSpPr txBox="1"/>
          <p:nvPr/>
        </p:nvSpPr>
        <p:spPr>
          <a:xfrm>
            <a:off x="1528807" y="5203795"/>
            <a:ext cx="500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≈ </a:t>
            </a:r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2M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375A621-4025-F034-EC19-8F76BD7CE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9947" y="4902466"/>
            <a:ext cx="910768" cy="14849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AD35213-66EA-B803-E6B3-44BD754177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1332" y="4861467"/>
            <a:ext cx="342900" cy="190500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679F3123-3B47-118A-B2AC-1CEF2DFE9472}"/>
              </a:ext>
            </a:extLst>
          </p:cNvPr>
          <p:cNvSpPr txBox="1"/>
          <p:nvPr/>
        </p:nvSpPr>
        <p:spPr>
          <a:xfrm>
            <a:off x="1546569" y="4810182"/>
            <a:ext cx="500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≈ </a:t>
            </a:r>
            <a:r>
              <a:rPr lang="fr-FR" sz="1200" b="1" dirty="0">
                <a:solidFill>
                  <a:schemeClr val="accent5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8M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F45E54-F720-6261-4DD3-EF8AFF41AE87}"/>
              </a:ext>
            </a:extLst>
          </p:cNvPr>
          <p:cNvSpPr/>
          <p:nvPr/>
        </p:nvSpPr>
        <p:spPr>
          <a:xfrm>
            <a:off x="160555" y="457495"/>
            <a:ext cx="77518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Computing Power – Potential vs Reality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CAA1BC0-7FBF-B4EC-AC6F-A6E7D0E2E3CE}"/>
              </a:ext>
            </a:extLst>
          </p:cNvPr>
          <p:cNvSpPr txBox="1"/>
          <p:nvPr/>
        </p:nvSpPr>
        <p:spPr>
          <a:xfrm>
            <a:off x="8684712" y="1629332"/>
            <a:ext cx="35072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8"/>
              </a:buBlip>
            </a:pPr>
            <a:r>
              <a:rPr lang="en-US" b="1" dirty="0"/>
              <a:t>Peak</a:t>
            </a:r>
            <a:r>
              <a:rPr lang="en-US" dirty="0"/>
              <a:t> is the theoretical or potential computing power</a:t>
            </a:r>
          </a:p>
          <a:p>
            <a:pPr marL="285750" indent="-285750">
              <a:buBlip>
                <a:blip r:embed="rId8"/>
              </a:buBlip>
            </a:pPr>
            <a:r>
              <a:rPr lang="en-US" b="1" dirty="0"/>
              <a:t>Rmax</a:t>
            </a:r>
            <a:r>
              <a:rPr lang="en-US" dirty="0"/>
              <a:t> is (supposed to be) the best from measurement</a:t>
            </a:r>
          </a:p>
          <a:p>
            <a:pPr marL="285750" indent="-285750">
              <a:buBlip>
                <a:blip r:embed="rId8"/>
              </a:buBlip>
            </a:pPr>
            <a:r>
              <a:rPr lang="en-US" b="1" dirty="0"/>
              <a:t>Efficiency</a:t>
            </a:r>
            <a:r>
              <a:rPr lang="en-US" dirty="0"/>
              <a:t> is the fraction of the peak that could be obtained</a:t>
            </a:r>
          </a:p>
          <a:p>
            <a:pPr marL="285750" indent="-285750">
              <a:buBlip>
                <a:blip r:embed="rId8"/>
              </a:buBlip>
            </a:pPr>
            <a:r>
              <a:rPr lang="en-US" b="1" dirty="0"/>
              <a:t>Several technical f</a:t>
            </a:r>
            <a:r>
              <a:rPr lang="en-US" dirty="0"/>
              <a:t>actors are involved when it comes to </a:t>
            </a:r>
            <a:r>
              <a:rPr lang="en-US" b="1" dirty="0"/>
              <a:t>computational efficiency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6DDD0B8-8600-70ED-82AC-6B9E2F408A88}"/>
              </a:ext>
            </a:extLst>
          </p:cNvPr>
          <p:cNvSpPr txBox="1"/>
          <p:nvPr/>
        </p:nvSpPr>
        <p:spPr>
          <a:xfrm>
            <a:off x="8890000" y="4368799"/>
            <a:ext cx="32071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Obtaining the </a:t>
            </a:r>
            <a:r>
              <a:rPr lang="en-US" b="1" dirty="0"/>
              <a:t>highest fraction of the peak performance </a:t>
            </a:r>
            <a:r>
              <a:rPr lang="en-US" dirty="0"/>
              <a:t>of a </a:t>
            </a:r>
            <a:r>
              <a:rPr lang="en-US" b="1" dirty="0"/>
              <a:t>high-speed machine </a:t>
            </a:r>
            <a:r>
              <a:rPr lang="en-US" dirty="0"/>
              <a:t>is the typical technical </a:t>
            </a:r>
            <a:r>
              <a:rPr lang="en-US" b="1" dirty="0"/>
              <a:t>challenge</a:t>
            </a:r>
            <a:r>
              <a:rPr lang="en-US" dirty="0"/>
              <a:t> of an </a:t>
            </a:r>
            <a:r>
              <a:rPr lang="en-US" b="1" dirty="0"/>
              <a:t>HPC expert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973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Logo Made in the USA, American Flag color File, Digital Download USA Flag, Cricut Cut File, Cricut Downloads, usa png print cut file - Etsy France">
            <a:extLst>
              <a:ext uri="{FF2B5EF4-FFF2-40B4-BE49-F238E27FC236}">
                <a16:creationId xmlns:a16="http://schemas.microsoft.com/office/drawing/2014/main" id="{8A55BDB0-C9FA-BC8E-4033-59DE674B5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777" y="1230531"/>
            <a:ext cx="711319" cy="71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1026870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Computing Power –</a:t>
            </a:r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en-US" sz="3600" b="0" cap="none" spc="0" baseline="3000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World Fastest Supercomputer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568B4EFB-E344-98CB-FE07-85F42B7C6D71}"/>
              </a:ext>
            </a:extLst>
          </p:cNvPr>
          <p:cNvSpPr txBox="1"/>
          <p:nvPr/>
        </p:nvSpPr>
        <p:spPr>
          <a:xfrm>
            <a:off x="599000" y="1127591"/>
            <a:ext cx="170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Arial Rounded MT Bold" panose="020F0704030504030204" pitchFamily="34" charset="77"/>
              </a:rPr>
              <a:t>El Capitan</a:t>
            </a:r>
          </a:p>
        </p:txBody>
      </p:sp>
      <p:pic>
        <p:nvPicPr>
          <p:cNvPr id="1028" name="Picture 4" descr="The world's fastest nuke-simulating supercomputer is now online, boasting  peak performance of 2.79 quintillion calculations per second and other  numbers my pea-sized brain can't comprehend | PC Gamer">
            <a:extLst>
              <a:ext uri="{FF2B5EF4-FFF2-40B4-BE49-F238E27FC236}">
                <a16:creationId xmlns:a16="http://schemas.microsoft.com/office/drawing/2014/main" id="{5E1AE3FE-504A-2DBC-B22A-C9621B2DE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72" y="1640857"/>
            <a:ext cx="4533565" cy="25501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57D1960-B353-1873-48D1-3E97D035CE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3" y="4322669"/>
            <a:ext cx="2705399" cy="1789564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837EC90-9B45-EF35-74E3-15F2372079F9}"/>
              </a:ext>
            </a:extLst>
          </p:cNvPr>
          <p:cNvSpPr txBox="1"/>
          <p:nvPr/>
        </p:nvSpPr>
        <p:spPr>
          <a:xfrm>
            <a:off x="3340100" y="4322669"/>
            <a:ext cx="35381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ptos Narrow" panose="020B0004020202020204" pitchFamily="34" charset="0"/>
              </a:rPr>
              <a:t>Number of cores: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11,340,000</a:t>
            </a:r>
          </a:p>
          <a:p>
            <a:r>
              <a:rPr lang="en-US" dirty="0">
                <a:latin typeface="Aptos Narrow" panose="020B0004020202020204" pitchFamily="34" charset="0"/>
              </a:rPr>
              <a:t>Configuration: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CPU - GPU</a:t>
            </a:r>
          </a:p>
          <a:p>
            <a:r>
              <a:rPr lang="en-US" dirty="0">
                <a:latin typeface="Aptos Narrow" panose="020B0004020202020204" pitchFamily="34" charset="0"/>
              </a:rPr>
              <a:t>Peak  (PFlops/s):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2,821.10</a:t>
            </a:r>
          </a:p>
          <a:p>
            <a:r>
              <a:rPr lang="en-US" dirty="0">
                <a:latin typeface="Aptos Narrow" panose="020B0004020202020204" pitchFamily="34" charset="0"/>
              </a:rPr>
              <a:t>Rmax (PFlops/s):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1,809.00</a:t>
            </a:r>
          </a:p>
          <a:p>
            <a:r>
              <a:rPr lang="en-US" dirty="0">
                <a:latin typeface="Aptos Narrow" panose="020B0004020202020204" pitchFamily="34" charset="0"/>
              </a:rPr>
              <a:t>Power(kW):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29,685</a:t>
            </a:r>
          </a:p>
          <a:p>
            <a:r>
              <a:rPr lang="en-US" dirty="0">
                <a:latin typeface="Aptos Narrow" panose="020B0004020202020204" pitchFamily="34" charset="0"/>
              </a:rPr>
              <a:t>Annual electricity bill: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$14-30 million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4C5C134A-2F8C-45F3-0217-7790B30D40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5899" y="1436054"/>
            <a:ext cx="3263900" cy="3810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7620F407-7C65-E897-923B-C5F234FF470F}"/>
              </a:ext>
            </a:extLst>
          </p:cNvPr>
          <p:cNvSpPr txBox="1"/>
          <p:nvPr/>
        </p:nvSpPr>
        <p:spPr>
          <a:xfrm>
            <a:off x="7036999" y="5209111"/>
            <a:ext cx="4486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ptos Narrow" panose="020B0004020202020204" pitchFamily="34" charset="0"/>
              </a:rPr>
              <a:t>4 MI300A / Node – 11,136 nodes – 87 Cabinets</a:t>
            </a:r>
          </a:p>
        </p:txBody>
      </p:sp>
    </p:spTree>
    <p:extLst>
      <p:ext uri="{BB962C8B-B14F-4D97-AF65-F5344CB8AC3E}">
        <p14:creationId xmlns:p14="http://schemas.microsoft.com/office/powerpoint/2010/main" val="251415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98375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Computing Power – World Fastest Supercomputer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A4279AA4-1594-25A7-FA1E-9D0F456BA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016" y="1650148"/>
            <a:ext cx="4329468" cy="28202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2C7E56-5534-321B-332F-6566257D34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1409" y="1243747"/>
            <a:ext cx="6307815" cy="449168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15981F-41B5-222E-2228-2E268C6F7051}"/>
              </a:ext>
            </a:extLst>
          </p:cNvPr>
          <p:cNvSpPr txBox="1"/>
          <p:nvPr/>
        </p:nvSpPr>
        <p:spPr>
          <a:xfrm>
            <a:off x="560900" y="1127591"/>
            <a:ext cx="1665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Arial Rounded MT Bold" panose="020F0704030504030204" pitchFamily="34" charset="77"/>
              </a:rPr>
              <a:t>LineShine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42434AD-B211-0DD7-4449-B7BD11FD13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7247" y="1141305"/>
            <a:ext cx="923985" cy="43119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B14BA7B-5DD3-6DEC-496F-3EBE999A86B7}"/>
              </a:ext>
            </a:extLst>
          </p:cNvPr>
          <p:cNvSpPr txBox="1"/>
          <p:nvPr/>
        </p:nvSpPr>
        <p:spPr>
          <a:xfrm>
            <a:off x="584200" y="4475069"/>
            <a:ext cx="35381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ptos Narrow" panose="020B0004020202020204" pitchFamily="34" charset="0"/>
              </a:rPr>
              <a:t>Number of cores: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13,789,440</a:t>
            </a:r>
          </a:p>
          <a:p>
            <a:r>
              <a:rPr lang="en-US" dirty="0">
                <a:latin typeface="Aptos Narrow" panose="020B0004020202020204" pitchFamily="34" charset="0"/>
              </a:rPr>
              <a:t>Configuration: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CPU only</a:t>
            </a:r>
          </a:p>
          <a:p>
            <a:r>
              <a:rPr lang="en-US" dirty="0">
                <a:latin typeface="Aptos Narrow" panose="020B0004020202020204" pitchFamily="34" charset="0"/>
              </a:rPr>
              <a:t>Peak  (PFlops/s):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2,735.82</a:t>
            </a:r>
          </a:p>
          <a:p>
            <a:r>
              <a:rPr lang="en-US" dirty="0">
                <a:latin typeface="Aptos Narrow" panose="020B0004020202020204" pitchFamily="34" charset="0"/>
              </a:rPr>
              <a:t>Rmax (PFlops/s):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2,198.40</a:t>
            </a:r>
          </a:p>
          <a:p>
            <a:r>
              <a:rPr lang="en-US" dirty="0">
                <a:latin typeface="Aptos Narrow" panose="020B0004020202020204" pitchFamily="34" charset="0"/>
              </a:rPr>
              <a:t>Power(kW):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42,220</a:t>
            </a:r>
          </a:p>
          <a:p>
            <a:r>
              <a:rPr lang="en-US" dirty="0">
                <a:latin typeface="Aptos Narrow" panose="020B0004020202020204" pitchFamily="34" charset="0"/>
              </a:rPr>
              <a:t>Annual electricity bill: </a:t>
            </a:r>
            <a:r>
              <a:rPr lang="en-US" dirty="0">
                <a:solidFill>
                  <a:srgbClr val="0070C0"/>
                </a:solidFill>
                <a:latin typeface="Aptos Narrow" panose="020B0004020202020204" pitchFamily="34" charset="0"/>
              </a:rPr>
              <a:t>$20-40 million</a:t>
            </a:r>
          </a:p>
        </p:txBody>
      </p:sp>
    </p:spTree>
    <p:extLst>
      <p:ext uri="{BB962C8B-B14F-4D97-AF65-F5344CB8AC3E}">
        <p14:creationId xmlns:p14="http://schemas.microsoft.com/office/powerpoint/2010/main" val="330862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105968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Computing Power – Understanding </a:t>
            </a:r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Performance Data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B52FE9EA-7C66-226C-8F7C-6F1CE7AD1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15" y="1382991"/>
            <a:ext cx="6235700" cy="2425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9BF627F-4AC6-1801-135C-65730C43E23E}"/>
              </a:ext>
            </a:extLst>
          </p:cNvPr>
          <p:cNvSpPr txBox="1"/>
          <p:nvPr/>
        </p:nvSpPr>
        <p:spPr>
          <a:xfrm>
            <a:off x="456894" y="4006127"/>
            <a:ext cx="898034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Facts</a:t>
            </a:r>
          </a:p>
          <a:p>
            <a:pPr marL="285750" indent="-285750">
              <a:buBlip>
                <a:blip r:embed="rId6"/>
              </a:buBlip>
            </a:pP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A computing cluster is made up with </a:t>
            </a:r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several compute nodes </a:t>
            </a:r>
          </a:p>
          <a:p>
            <a:pPr marL="285750" indent="-285750">
              <a:buBlip>
                <a:blip r:embed="rId6"/>
              </a:buBlip>
            </a:pP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Compute nodes exchange data through a </a:t>
            </a:r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physical network </a:t>
            </a: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(interconnects)</a:t>
            </a:r>
          </a:p>
          <a:p>
            <a:pPr marL="285750" indent="-285750">
              <a:buBlip>
                <a:blip r:embed="rId6"/>
              </a:buBlip>
            </a:pP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A typical computation on a CPU-core involves </a:t>
            </a:r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memory read/write</a:t>
            </a:r>
          </a:p>
          <a:p>
            <a:pPr marL="285750" indent="-285750">
              <a:buBlip>
                <a:blip r:embed="rId6"/>
              </a:buBlip>
            </a:pPr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Peak performance </a:t>
            </a:r>
            <a:r>
              <a:rPr lang="en-US" sz="2000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does not consider </a:t>
            </a:r>
            <a:r>
              <a:rPr lang="en-US" sz="2000" b="1" dirty="0">
                <a:latin typeface="Book Antiqua" panose="02040602050305030304" pitchFamily="18" charset="0"/>
                <a:ea typeface="Cambria Math" panose="02040503050406030204" pitchFamily="18" charset="0"/>
                <a:cs typeface="Angsana New" panose="02020603050405020304" pitchFamily="18" charset="-34"/>
              </a:rPr>
              <a:t>any non-computing mechanism </a:t>
            </a:r>
          </a:p>
        </p:txBody>
      </p:sp>
      <p:pic>
        <p:nvPicPr>
          <p:cNvPr id="4100" name="Picture 4" descr="Torus Network: As Round As It Gets | ClusterDesign.org">
            <a:extLst>
              <a:ext uri="{FF2B5EF4-FFF2-40B4-BE49-F238E27FC236}">
                <a16:creationId xmlns:a16="http://schemas.microsoft.com/office/drawing/2014/main" id="{D2C5ADD0-31C5-7CD1-4E9B-5F2B76C48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839" y="3686056"/>
            <a:ext cx="2339595" cy="23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16: Typical supercomputer interconnect | Download Scientific Diagram">
            <a:extLst>
              <a:ext uri="{FF2B5EF4-FFF2-40B4-BE49-F238E27FC236}">
                <a16:creationId xmlns:a16="http://schemas.microsoft.com/office/drawing/2014/main" id="{F8700D17-8C6E-8CA5-EC3A-9092CBD3B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125" y="1288327"/>
            <a:ext cx="3278564" cy="258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1C3D75-1387-7A88-40E5-C61DDB6337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0905" y="1867078"/>
            <a:ext cx="2247530" cy="120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1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88950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Computing Power – Questions &amp; Discussions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DF1053-44C1-5729-45EA-EDBA10CC9D61}"/>
              </a:ext>
            </a:extLst>
          </p:cNvPr>
          <p:cNvGrpSpPr/>
          <p:nvPr/>
        </p:nvGrpSpPr>
        <p:grpSpPr>
          <a:xfrm>
            <a:off x="489415" y="1253469"/>
            <a:ext cx="5847790" cy="1866322"/>
            <a:chOff x="6096000" y="1242918"/>
            <a:chExt cx="5847790" cy="1866322"/>
          </a:xfrm>
        </p:grpSpPr>
        <p:pic>
          <p:nvPicPr>
            <p:cNvPr id="6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9004B901-9BB2-508D-97E0-C37BEF1F7C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Bulle rectangulaire à coins arrondis 9">
              <a:extLst>
                <a:ext uri="{FF2B5EF4-FFF2-40B4-BE49-F238E27FC236}">
                  <a16:creationId xmlns:a16="http://schemas.microsoft.com/office/drawing/2014/main" id="{899284EF-5908-B095-E410-AEADF4662FE1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Do you think about a supercomputer with a weak efficiency (like Aurora with 50%)?</a:t>
              </a: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CB55D2A-D845-F262-5DA8-A4D063A0C2E9}"/>
              </a:ext>
            </a:extLst>
          </p:cNvPr>
          <p:cNvSpPr/>
          <p:nvPr/>
        </p:nvSpPr>
        <p:spPr>
          <a:xfrm>
            <a:off x="489416" y="241488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Aurora is 2</a:t>
            </a:r>
            <a:r>
              <a:rPr lang="en-US" sz="1600" baseline="300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e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 on HPL-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MxP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 (mixed-precision), so the efficiency depends on the application and the execution model.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468836D-A46B-B8AF-293B-BF7D91AED9D0}"/>
              </a:ext>
            </a:extLst>
          </p:cNvPr>
          <p:cNvGrpSpPr/>
          <p:nvPr/>
        </p:nvGrpSpPr>
        <p:grpSpPr>
          <a:xfrm>
            <a:off x="469900" y="3789009"/>
            <a:ext cx="5847790" cy="1866322"/>
            <a:chOff x="6096000" y="1242918"/>
            <a:chExt cx="5847790" cy="1866322"/>
          </a:xfrm>
        </p:grpSpPr>
        <p:pic>
          <p:nvPicPr>
            <p:cNvPr id="17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63DC9000-22FE-7B7F-465A-FCC696DED9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Bulle rectangulaire à coins arrondis 17">
              <a:extLst>
                <a:ext uri="{FF2B5EF4-FFF2-40B4-BE49-F238E27FC236}">
                  <a16:creationId xmlns:a16="http://schemas.microsoft.com/office/drawing/2014/main" id="{12F9E3D5-E31B-E001-26F5-1B45B52ABFA3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Is the reported efficiency for each machine necessarily the best (note that the full machine is considered) ?</a:t>
              </a: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E8D82BE-C092-43ED-BCF8-45930101D6DD}"/>
              </a:ext>
            </a:extLst>
          </p:cNvPr>
          <p:cNvSpPr/>
          <p:nvPr/>
        </p:nvSpPr>
        <p:spPr>
          <a:xfrm>
            <a:off x="469901" y="495042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NO. </a:t>
            </a:r>
          </a:p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Running on a subset of the machine might yield a better performance.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09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48734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GB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HPC Applications - LLMs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GB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GB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GB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FA7AFF06-1437-2D50-8E64-B016F7C99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01" y="1278863"/>
            <a:ext cx="5830782" cy="464238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5E873D2-66EB-73C0-A205-6AFE98C4471B}"/>
              </a:ext>
            </a:extLst>
          </p:cNvPr>
          <p:cNvSpPr txBox="1"/>
          <p:nvPr/>
        </p:nvSpPr>
        <p:spPr>
          <a:xfrm>
            <a:off x="1816608" y="5872481"/>
            <a:ext cx="3539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0070C0"/>
                </a:solidFill>
                <a:latin typeface="Aptos Narrow" panose="020B0004020202020204" pitchFamily="34" charset="0"/>
              </a:rPr>
              <a:t>An overview of Large AI Models and their Applications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58B52E-ED30-D09E-1476-9DEB600BADDA}"/>
              </a:ext>
            </a:extLst>
          </p:cNvPr>
          <p:cNvSpPr txBox="1"/>
          <p:nvPr/>
        </p:nvSpPr>
        <p:spPr>
          <a:xfrm>
            <a:off x="4589651" y="5415410"/>
            <a:ext cx="1801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ptos Narrow" panose="020B0004020202020204" pitchFamily="34" charset="0"/>
              </a:rPr>
              <a:t>Courtesy: Xiaoguang et al.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59342F7-51BF-943D-8AE8-F5057C0945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9001" y="1235510"/>
            <a:ext cx="5533304" cy="417990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2A2B020A-7CAE-1527-07CA-7B1C2F1E70F1}"/>
              </a:ext>
            </a:extLst>
          </p:cNvPr>
          <p:cNvSpPr txBox="1"/>
          <p:nvPr/>
        </p:nvSpPr>
        <p:spPr>
          <a:xfrm>
            <a:off x="8477115" y="4337121"/>
            <a:ext cx="3129383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ptos Narrow" panose="020B0004020202020204" pitchFamily="34" charset="0"/>
              </a:rPr>
              <a:t>Grok 4</a:t>
            </a:r>
            <a:r>
              <a:rPr lang="en-US" sz="1400" dirty="0">
                <a:latin typeface="Aptos Narrow" panose="020B0004020202020204" pitchFamily="34" charset="0"/>
              </a:rPr>
              <a:t>: 5x10</a:t>
            </a:r>
            <a:r>
              <a:rPr lang="en-US" sz="1400" baseline="30000" dirty="0">
                <a:latin typeface="Aptos Narrow" panose="020B0004020202020204" pitchFamily="34" charset="0"/>
              </a:rPr>
              <a:t>26</a:t>
            </a:r>
            <a:r>
              <a:rPr lang="en-US" sz="1400" dirty="0">
                <a:latin typeface="Aptos Narrow" panose="020B0004020202020204" pitchFamily="34" charset="0"/>
              </a:rPr>
              <a:t> FLOPS = 5×10</a:t>
            </a:r>
            <a:r>
              <a:rPr lang="en-US" sz="1400" baseline="30000" dirty="0">
                <a:latin typeface="Aptos Narrow" panose="020B0004020202020204" pitchFamily="34" charset="0"/>
              </a:rPr>
              <a:t>8</a:t>
            </a:r>
            <a:r>
              <a:rPr lang="en-US" sz="1400" dirty="0">
                <a:latin typeface="Aptos Narrow" panose="020B0004020202020204" pitchFamily="34" charset="0"/>
              </a:rPr>
              <a:t> EFLOPS</a:t>
            </a:r>
          </a:p>
          <a:p>
            <a:r>
              <a:rPr lang="en-US" sz="1400" b="1" dirty="0">
                <a:latin typeface="Aptos Narrow" panose="020B0004020202020204" pitchFamily="34" charset="0"/>
              </a:rPr>
              <a:t>GPT-5</a:t>
            </a:r>
            <a:r>
              <a:rPr lang="en-US" sz="1400" dirty="0">
                <a:latin typeface="Aptos Narrow" panose="020B0004020202020204" pitchFamily="34" charset="0"/>
              </a:rPr>
              <a:t>: 6.6x10</a:t>
            </a:r>
            <a:r>
              <a:rPr lang="en-US" sz="1400" baseline="30000" dirty="0">
                <a:latin typeface="Aptos Narrow" panose="020B0004020202020204" pitchFamily="34" charset="0"/>
              </a:rPr>
              <a:t>25</a:t>
            </a:r>
            <a:r>
              <a:rPr lang="en-US" sz="1400" dirty="0">
                <a:latin typeface="Aptos Narrow" panose="020B0004020202020204" pitchFamily="34" charset="0"/>
              </a:rPr>
              <a:t> FLOPS = 6.6×10</a:t>
            </a:r>
            <a:r>
              <a:rPr lang="en-US" sz="1400" baseline="30000" dirty="0">
                <a:latin typeface="Aptos Narrow" panose="020B0004020202020204" pitchFamily="34" charset="0"/>
              </a:rPr>
              <a:t>7</a:t>
            </a:r>
            <a:r>
              <a:rPr lang="en-US" sz="1400" dirty="0">
                <a:latin typeface="Aptos Narrow" panose="020B0004020202020204" pitchFamily="34" charset="0"/>
              </a:rPr>
              <a:t> EFLOPS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DFC73D9-FD16-E084-2427-570062F733FA}"/>
              </a:ext>
            </a:extLst>
          </p:cNvPr>
          <p:cNvSpPr txBox="1"/>
          <p:nvPr/>
        </p:nvSpPr>
        <p:spPr>
          <a:xfrm>
            <a:off x="6965742" y="5119212"/>
            <a:ext cx="40641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ChatGPT</a:t>
            </a:r>
            <a:r>
              <a:rPr lang="en-US" sz="1400" dirty="0"/>
              <a:t> is close to a </a:t>
            </a:r>
            <a:r>
              <a:rPr lang="en-US" sz="1400" b="1" dirty="0"/>
              <a:t>billion of requests per week</a:t>
            </a:r>
          </a:p>
          <a:p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2024</a:t>
            </a:r>
            <a:r>
              <a:rPr lang="en-US" sz="1400" dirty="0"/>
              <a:t>: 100M  - 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2025</a:t>
            </a:r>
            <a:r>
              <a:rPr lang="en-US" sz="1400" dirty="0"/>
              <a:t>: 400M  - 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2026</a:t>
            </a:r>
            <a:r>
              <a:rPr lang="en-US" sz="1400" dirty="0"/>
              <a:t>: 900M</a:t>
            </a:r>
          </a:p>
          <a:p>
            <a:r>
              <a:rPr lang="en-US" sz="1400" b="1" dirty="0"/>
              <a:t>ChatGPT</a:t>
            </a:r>
            <a:r>
              <a:rPr lang="en-US" sz="1400" dirty="0"/>
              <a:t> is now powered by GPT-5.6 ( ≈</a:t>
            </a:r>
            <a:r>
              <a:rPr lang="en-US" sz="1400" b="1" dirty="0"/>
              <a:t>3T params</a:t>
            </a:r>
            <a:r>
              <a:rPr lang="en-US" sz="1400" dirty="0"/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D7D4F74-1C7A-086E-1578-A2FD49F765F9}"/>
              </a:ext>
            </a:extLst>
          </p:cNvPr>
          <p:cNvSpPr txBox="1"/>
          <p:nvPr/>
        </p:nvSpPr>
        <p:spPr>
          <a:xfrm>
            <a:off x="6965742" y="5875630"/>
            <a:ext cx="2908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GPT-3 training</a:t>
            </a:r>
            <a:r>
              <a:rPr lang="en-US" sz="1400" dirty="0"/>
              <a:t>: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3.5 GPU-centuries!!!</a:t>
            </a:r>
          </a:p>
        </p:txBody>
      </p:sp>
    </p:spTree>
    <p:extLst>
      <p:ext uri="{BB962C8B-B14F-4D97-AF65-F5344CB8AC3E}">
        <p14:creationId xmlns:p14="http://schemas.microsoft.com/office/powerpoint/2010/main" val="241889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81736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HPC Applications – Numerical Simulation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4">
            <a:extLst>
              <a:ext uri="{FF2B5EF4-FFF2-40B4-BE49-F238E27FC236}">
                <a16:creationId xmlns:a16="http://schemas.microsoft.com/office/drawing/2014/main" id="{AB55F21C-AAEA-C8E3-AE31-8A4031D3D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72" y="3400018"/>
            <a:ext cx="74383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AAAF255-AFFB-B229-288E-41750EF36663}"/>
              </a:ext>
            </a:extLst>
          </p:cNvPr>
          <p:cNvSpPr txBox="1"/>
          <p:nvPr/>
        </p:nvSpPr>
        <p:spPr>
          <a:xfrm>
            <a:off x="417478" y="1149351"/>
            <a:ext cx="4457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Lattice Quantum ChromoDynamics (LQCD)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8C1C34-EDC1-8CDD-EFF0-46D87A3031D1}"/>
              </a:ext>
            </a:extLst>
          </p:cNvPr>
          <p:cNvSpPr txBox="1"/>
          <p:nvPr/>
        </p:nvSpPr>
        <p:spPr>
          <a:xfrm>
            <a:off x="422858" y="1500846"/>
            <a:ext cx="733124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6"/>
              </a:buBlip>
            </a:pPr>
            <a:r>
              <a:rPr lang="en-GB" b="0" dirty="0">
                <a:effectLst/>
              </a:rPr>
              <a:t>Lattice Quantum Chromodynamics (LQCD) is </a:t>
            </a:r>
            <a:r>
              <a:rPr lang="en-GB" dirty="0"/>
              <a:t>a numerical method used by physicists to solve the physics of quarks and gluons at low energies.</a:t>
            </a:r>
          </a:p>
          <a:p>
            <a:r>
              <a:rPr lang="en-GB" sz="800" dirty="0"/>
              <a:t> </a:t>
            </a:r>
          </a:p>
          <a:p>
            <a:pPr marL="285750" indent="-285750">
              <a:buBlip>
                <a:blip r:embed="rId6"/>
              </a:buBlip>
            </a:pPr>
            <a:r>
              <a:rPr lang="en-GB" dirty="0"/>
              <a:t>It is a </a:t>
            </a:r>
            <a:r>
              <a:rPr lang="en-GB" b="1" dirty="0"/>
              <a:t>Monte-Carlo numerical simulation </a:t>
            </a:r>
            <a:r>
              <a:rPr lang="en-GB" dirty="0"/>
              <a:t>aiming at understanding the </a:t>
            </a:r>
            <a:r>
              <a:rPr lang="en-GB" b="1" dirty="0"/>
              <a:t>origin of mass </a:t>
            </a:r>
            <a:r>
              <a:rPr lang="en-GB" dirty="0"/>
              <a:t>and</a:t>
            </a:r>
            <a:r>
              <a:rPr lang="en-GB" b="1" dirty="0"/>
              <a:t> stability of matter (</a:t>
            </a:r>
            <a:r>
              <a:rPr lang="en-GB" dirty="0"/>
              <a:t>right after the </a:t>
            </a:r>
            <a:r>
              <a:rPr lang="en-GB" b="1" dirty="0"/>
              <a:t>Big-Bang)</a:t>
            </a:r>
            <a:r>
              <a:rPr lang="en-GB" dirty="0"/>
              <a:t>.</a:t>
            </a:r>
          </a:p>
          <a:p>
            <a:endParaRPr lang="en-GB" sz="800" dirty="0"/>
          </a:p>
          <a:p>
            <a:pPr marL="285750" indent="-285750">
              <a:buBlip>
                <a:blip r:embed="rId6"/>
              </a:buBlip>
            </a:pPr>
            <a:r>
              <a:rPr lang="en-GB" dirty="0"/>
              <a:t>The main computational kernel is the evaluation of the so-called </a:t>
            </a:r>
            <a:r>
              <a:rPr lang="en-GB" b="1" dirty="0"/>
              <a:t>Wilson-Dirac operator </a:t>
            </a:r>
            <a:r>
              <a:rPr lang="en-GB" dirty="0"/>
              <a:t>given by the following equation</a:t>
            </a:r>
          </a:p>
          <a:p>
            <a:pPr marL="285750" indent="-285750">
              <a:buBlip>
                <a:blip r:embed="rId6"/>
              </a:buBlip>
            </a:pPr>
            <a:endParaRPr lang="en-GB" dirty="0"/>
          </a:p>
        </p:txBody>
      </p:sp>
      <p:pic>
        <p:nvPicPr>
          <p:cNvPr id="1026" name="Picture 2" descr="Lattice Quantum ChromoDynamics">
            <a:extLst>
              <a:ext uri="{FF2B5EF4-FFF2-40B4-BE49-F238E27FC236}">
                <a16:creationId xmlns:a16="http://schemas.microsoft.com/office/drawing/2014/main" id="{A4DE6F6A-3C6F-6DAE-1802-5A5748B18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613" y="1228343"/>
            <a:ext cx="4253648" cy="239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tro to Lattice Quantum Chromodynamics - edryd">
            <a:extLst>
              <a:ext uri="{FF2B5EF4-FFF2-40B4-BE49-F238E27FC236}">
                <a16:creationId xmlns:a16="http://schemas.microsoft.com/office/drawing/2014/main" id="{2AAD2573-67C0-3052-922D-67B571106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351" y="3643136"/>
            <a:ext cx="4032768" cy="171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7D8C2C4-8DA8-6263-1C94-2FED064CE4BA}"/>
              </a:ext>
            </a:extLst>
          </p:cNvPr>
          <p:cNvSpPr txBox="1"/>
          <p:nvPr/>
        </p:nvSpPr>
        <p:spPr>
          <a:xfrm>
            <a:off x="429670" y="4308973"/>
            <a:ext cx="767800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6"/>
              </a:buBlip>
            </a:pPr>
            <a:r>
              <a:rPr lang="en-GB" b="0" dirty="0">
                <a:effectLst/>
              </a:rPr>
              <a:t>It is a </a:t>
            </a:r>
            <a:r>
              <a:rPr lang="en-GB" b="1" dirty="0">
                <a:effectLst/>
              </a:rPr>
              <a:t>4D space-time simulation </a:t>
            </a:r>
            <a:r>
              <a:rPr lang="en-GB" b="0" dirty="0">
                <a:effectLst/>
              </a:rPr>
              <a:t>specified by its parameters L</a:t>
            </a:r>
            <a:r>
              <a:rPr lang="en-GB" b="0" baseline="-25000" dirty="0">
                <a:effectLst/>
              </a:rPr>
              <a:t>x</a:t>
            </a:r>
            <a:r>
              <a:rPr lang="en-GB" b="0" dirty="0">
                <a:effectLst/>
              </a:rPr>
              <a:t>, L</a:t>
            </a:r>
            <a:r>
              <a:rPr lang="en-GB" b="0" baseline="-25000" dirty="0">
                <a:effectLst/>
              </a:rPr>
              <a:t>y</a:t>
            </a:r>
            <a:r>
              <a:rPr lang="en-GB" b="0" dirty="0">
                <a:effectLst/>
              </a:rPr>
              <a:t>, </a:t>
            </a:r>
            <a:r>
              <a:rPr lang="en-GB" b="0" dirty="0" err="1">
                <a:effectLst/>
              </a:rPr>
              <a:t>L</a:t>
            </a:r>
            <a:r>
              <a:rPr lang="en-GB" b="0" baseline="-25000" dirty="0" err="1">
                <a:effectLst/>
              </a:rPr>
              <a:t>z</a:t>
            </a:r>
            <a:r>
              <a:rPr lang="en-GB" b="0" dirty="0">
                <a:effectLst/>
              </a:rPr>
              <a:t>, L</a:t>
            </a:r>
            <a:r>
              <a:rPr lang="en-GB" b="0" baseline="-25000" dirty="0">
                <a:effectLst/>
              </a:rPr>
              <a:t>t</a:t>
            </a:r>
            <a:r>
              <a:rPr lang="en-GB" b="0" dirty="0">
                <a:effectLst/>
              </a:rPr>
              <a:t> and  associated data (</a:t>
            </a:r>
            <a:r>
              <a:rPr lang="en-GB" b="0" i="1" dirty="0">
                <a:effectLst/>
              </a:rPr>
              <a:t>double-precision</a:t>
            </a:r>
            <a:r>
              <a:rPr lang="en-GB" b="0" dirty="0">
                <a:effectLst/>
              </a:rPr>
              <a:t> and </a:t>
            </a:r>
            <a:r>
              <a:rPr lang="en-GB" b="0" i="1" dirty="0">
                <a:effectLst/>
              </a:rPr>
              <a:t>complex numbers</a:t>
            </a:r>
            <a:r>
              <a:rPr lang="en-GB" b="0" dirty="0">
                <a:effectLst/>
              </a:rPr>
              <a:t>).</a:t>
            </a:r>
          </a:p>
          <a:p>
            <a:endParaRPr lang="en-GB" sz="800" dirty="0"/>
          </a:p>
          <a:p>
            <a:pPr marL="285750" indent="-285750">
              <a:buBlip>
                <a:blip r:embed="rId6"/>
              </a:buBlip>
            </a:pPr>
            <a:r>
              <a:rPr lang="en-GB" dirty="0"/>
              <a:t>Trem</a:t>
            </a:r>
            <a:r>
              <a:rPr lang="en-GB" b="1" dirty="0"/>
              <a:t>endous volume of data </a:t>
            </a:r>
            <a:r>
              <a:rPr lang="en-GB" dirty="0"/>
              <a:t>to </a:t>
            </a:r>
            <a:r>
              <a:rPr lang="en-GB" b="1" dirty="0"/>
              <a:t>load/write </a:t>
            </a:r>
            <a:r>
              <a:rPr lang="en-GB" dirty="0"/>
              <a:t>(from memory) and </a:t>
            </a:r>
            <a:r>
              <a:rPr lang="en-GB" b="1" dirty="0"/>
              <a:t>exchange</a:t>
            </a:r>
            <a:r>
              <a:rPr lang="en-GB" dirty="0"/>
              <a:t> (between processors) iteratively.</a:t>
            </a:r>
          </a:p>
          <a:p>
            <a:r>
              <a:rPr lang="en-GB" sz="800" dirty="0"/>
              <a:t>c</a:t>
            </a:r>
          </a:p>
          <a:p>
            <a:pPr marL="285750" indent="-285750">
              <a:buBlip>
                <a:blip r:embed="rId6"/>
              </a:buBlip>
            </a:pPr>
            <a:r>
              <a:rPr lang="en-GB" dirty="0"/>
              <a:t>Physicists expect meaningful results from </a:t>
            </a:r>
            <a:r>
              <a:rPr lang="en-GB" dirty="0">
                <a:latin typeface="Aptos Narrow" panose="020B0004020202020204" pitchFamily="34" charset="0"/>
              </a:rPr>
              <a:t>2</a:t>
            </a:r>
            <a:r>
              <a:rPr lang="en-GB" baseline="30000" dirty="0">
                <a:latin typeface="Aptos Narrow" panose="020B0004020202020204" pitchFamily="34" charset="0"/>
              </a:rPr>
              <a:t>9</a:t>
            </a:r>
            <a:r>
              <a:rPr lang="en-US" sz="1800" dirty="0">
                <a:latin typeface="Aptos Narrow" panose="020B0004020202020204" pitchFamily="34" charset="0"/>
              </a:rPr>
              <a:t>×</a:t>
            </a:r>
            <a:r>
              <a:rPr lang="en-GB" dirty="0">
                <a:latin typeface="Aptos Narrow" panose="020B0004020202020204" pitchFamily="34" charset="0"/>
              </a:rPr>
              <a:t>2</a:t>
            </a:r>
            <a:r>
              <a:rPr lang="en-GB" baseline="30000" dirty="0">
                <a:latin typeface="Aptos Narrow" panose="020B0004020202020204" pitchFamily="34" charset="0"/>
              </a:rPr>
              <a:t>9</a:t>
            </a:r>
            <a:r>
              <a:rPr lang="en-US" sz="1800" dirty="0">
                <a:latin typeface="Aptos Narrow" panose="020B0004020202020204" pitchFamily="34" charset="0"/>
              </a:rPr>
              <a:t>×2</a:t>
            </a:r>
            <a:r>
              <a:rPr lang="en-US" sz="1800" baseline="30000" dirty="0">
                <a:latin typeface="Aptos Narrow" panose="020B0004020202020204" pitchFamily="34" charset="0"/>
              </a:rPr>
              <a:t>9</a:t>
            </a:r>
            <a:r>
              <a:rPr lang="en-US" sz="1800" dirty="0">
                <a:latin typeface="Aptos Narrow" panose="020B0004020202020204" pitchFamily="34" charset="0"/>
              </a:rPr>
              <a:t>×L</a:t>
            </a:r>
            <a:r>
              <a:rPr lang="en-US" sz="1800" baseline="-25000" dirty="0">
                <a:latin typeface="Aptos Narrow" panose="020B0004020202020204" pitchFamily="34" charset="0"/>
              </a:rPr>
              <a:t>t</a:t>
            </a:r>
            <a:r>
              <a:rPr lang="en-US" sz="1800" dirty="0">
                <a:latin typeface="Aptos Narrow" panose="020B0004020202020204" pitchFamily="34" charset="0"/>
              </a:rPr>
              <a:t> = </a:t>
            </a:r>
            <a:r>
              <a:rPr lang="en-US" sz="1800" b="1" dirty="0">
                <a:solidFill>
                  <a:srgbClr val="C00000"/>
                </a:solidFill>
                <a:latin typeface="Aptos Narrow" panose="020B0004020202020204" pitchFamily="34" charset="0"/>
              </a:rPr>
              <a:t>2</a:t>
            </a:r>
            <a:r>
              <a:rPr lang="en-US" b="1" baseline="30000" dirty="0">
                <a:solidFill>
                  <a:srgbClr val="C00000"/>
                </a:solidFill>
                <a:latin typeface="Aptos Narrow" panose="020B0004020202020204" pitchFamily="34" charset="0"/>
              </a:rPr>
              <a:t>27</a:t>
            </a:r>
            <a:r>
              <a:rPr lang="en-US" sz="1800" b="1" dirty="0">
                <a:solidFill>
                  <a:srgbClr val="C00000"/>
                </a:solidFill>
                <a:latin typeface="Aptos Narrow" panose="020B0004020202020204" pitchFamily="34" charset="0"/>
              </a:rPr>
              <a:t>×L</a:t>
            </a:r>
            <a:r>
              <a:rPr lang="en-US" sz="1800" b="1" baseline="-25000" dirty="0">
                <a:solidFill>
                  <a:srgbClr val="C00000"/>
                </a:solidFill>
                <a:latin typeface="Aptos Narrow" panose="020B0004020202020204" pitchFamily="34" charset="0"/>
              </a:rPr>
              <a:t>t</a:t>
            </a:r>
            <a:r>
              <a:rPr lang="en-US" sz="1800" b="1" dirty="0">
                <a:solidFill>
                  <a:srgbClr val="C00000"/>
                </a:solidFill>
                <a:latin typeface="Aptos Narrow" panose="020B0004020202020204" pitchFamily="34" charset="0"/>
              </a:rPr>
              <a:t> </a:t>
            </a:r>
            <a:endParaRPr lang="en-GB" b="1" dirty="0">
              <a:solidFill>
                <a:srgbClr val="C00000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6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94799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HPC Applications – Combinatorial Optimization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7160ED59-D217-2A66-F8FC-3C5F26B58107}"/>
              </a:ext>
            </a:extLst>
          </p:cNvPr>
          <p:cNvSpPr txBox="1"/>
          <p:nvPr/>
        </p:nvSpPr>
        <p:spPr>
          <a:xfrm>
            <a:off x="423521" y="1144122"/>
            <a:ext cx="6416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en-US" b="1" dirty="0"/>
              <a:t>Combinatorial optimization </a:t>
            </a:r>
            <a:r>
              <a:rPr lang="en-US" dirty="0"/>
              <a:t>is known as the benchmark for the most </a:t>
            </a:r>
            <a:r>
              <a:rPr lang="en-US" b="1" dirty="0"/>
              <a:t>difficult computational problems</a:t>
            </a:r>
            <a:r>
              <a:rPr lang="en-US" dirty="0"/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97A022-D82B-A659-EC84-7B2283ADEF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250" y="4039026"/>
            <a:ext cx="5900654" cy="20930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B344EAB-4520-CDB5-04CC-F06765AD89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94" y="1825538"/>
            <a:ext cx="5900657" cy="21472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E1CA90-B404-52B0-FD37-FB187DDC38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0916" y="1825538"/>
            <a:ext cx="5372010" cy="21472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57D8155-282C-0734-6188-D7B9AFFAF3C5}"/>
              </a:ext>
            </a:extLst>
          </p:cNvPr>
          <p:cNvSpPr txBox="1"/>
          <p:nvPr/>
        </p:nvSpPr>
        <p:spPr>
          <a:xfrm>
            <a:off x="6600917" y="4039026"/>
            <a:ext cx="53720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en-US" dirty="0"/>
              <a:t>The Traveling Salesman Problem is one of the most difficult combinatorial problem. </a:t>
            </a:r>
          </a:p>
          <a:p>
            <a:pPr marL="285750" indent="-285750">
              <a:buBlip>
                <a:blip r:embed="rId9"/>
              </a:buBlip>
            </a:pPr>
            <a:r>
              <a:rPr lang="en-US" dirty="0"/>
              <a:t>Even with small sizes such as </a:t>
            </a:r>
            <a:r>
              <a:rPr lang="en-US" b="1" dirty="0"/>
              <a:t>30 nodes</a:t>
            </a:r>
            <a:r>
              <a:rPr lang="en-US" dirty="0"/>
              <a:t>, the current </a:t>
            </a:r>
            <a:r>
              <a:rPr lang="en-US" b="1" dirty="0"/>
              <a:t>fastest supercomputer </a:t>
            </a:r>
            <a:r>
              <a:rPr lang="en-US" dirty="0"/>
              <a:t>would required </a:t>
            </a:r>
            <a:r>
              <a:rPr lang="en-US" b="1" dirty="0"/>
              <a:t>tens of years </a:t>
            </a:r>
            <a:r>
              <a:rPr lang="en-US" dirty="0"/>
              <a:t>with the brute-force algorithm.</a:t>
            </a:r>
          </a:p>
        </p:txBody>
      </p:sp>
    </p:spTree>
    <p:extLst>
      <p:ext uri="{BB962C8B-B14F-4D97-AF65-F5344CB8AC3E}">
        <p14:creationId xmlns:p14="http://schemas.microsoft.com/office/powerpoint/2010/main" val="180900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2849D44-6955-0345-2BCB-9175533003C0}"/>
              </a:ext>
            </a:extLst>
          </p:cNvPr>
          <p:cNvSpPr/>
          <p:nvPr/>
        </p:nvSpPr>
        <p:spPr>
          <a:xfrm>
            <a:off x="160555" y="457495"/>
            <a:ext cx="88024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HPC Applications – Questions &amp; Discussions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F72C191-73CE-64E1-4CF4-10EFEABD40E5}"/>
              </a:ext>
            </a:extLst>
          </p:cNvPr>
          <p:cNvGrpSpPr/>
          <p:nvPr/>
        </p:nvGrpSpPr>
        <p:grpSpPr>
          <a:xfrm>
            <a:off x="489415" y="1253469"/>
            <a:ext cx="5847790" cy="1866322"/>
            <a:chOff x="6096000" y="1242918"/>
            <a:chExt cx="5847790" cy="1866322"/>
          </a:xfrm>
        </p:grpSpPr>
        <p:pic>
          <p:nvPicPr>
            <p:cNvPr id="10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5FC4C7EC-B58B-6708-18BD-7EE904002D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Bulle rectangulaire à coins arrondis 13">
              <a:extLst>
                <a:ext uri="{FF2B5EF4-FFF2-40B4-BE49-F238E27FC236}">
                  <a16:creationId xmlns:a16="http://schemas.microsoft.com/office/drawing/2014/main" id="{991C0816-AD05-3365-61F4-972D97969460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What other application areas do you see for HPC?</a:t>
              </a:r>
            </a:p>
          </p:txBody>
        </p: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AF4AFBE-9D19-684F-4CB3-BAB89C487C69}"/>
              </a:ext>
            </a:extLst>
          </p:cNvPr>
          <p:cNvSpPr/>
          <p:nvPr/>
        </p:nvSpPr>
        <p:spPr>
          <a:xfrm>
            <a:off x="489416" y="241488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Genomics, weather forecasting, data science, seismic analysis, molecular dynamics, nuclear physics, cosmology, ...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1B89824-D2DE-2C21-611B-EC8501298C80}"/>
              </a:ext>
            </a:extLst>
          </p:cNvPr>
          <p:cNvGrpSpPr/>
          <p:nvPr/>
        </p:nvGrpSpPr>
        <p:grpSpPr>
          <a:xfrm>
            <a:off x="469900" y="3789009"/>
            <a:ext cx="5847790" cy="1866322"/>
            <a:chOff x="6096000" y="1242918"/>
            <a:chExt cx="5847790" cy="1866322"/>
          </a:xfrm>
        </p:grpSpPr>
        <p:pic>
          <p:nvPicPr>
            <p:cNvPr id="18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1B96F9D1-D764-DFED-7B94-4880EDAF83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Bulle rectangulaire à coins arrondis 18">
              <a:extLst>
                <a:ext uri="{FF2B5EF4-FFF2-40B4-BE49-F238E27FC236}">
                  <a16:creationId xmlns:a16="http://schemas.microsoft.com/office/drawing/2014/main" id="{3C2AB336-1D3F-EA3B-EF2F-EC4ABC8BF5CE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Can you give some examples of areas that strongly depend on HPC ?</a:t>
              </a: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5A7A6C5-D586-C2C9-A4A1-98A73ACEC9A5}"/>
              </a:ext>
            </a:extLst>
          </p:cNvPr>
          <p:cNvSpPr/>
          <p:nvPr/>
        </p:nvSpPr>
        <p:spPr>
          <a:xfrm>
            <a:off x="469901" y="495042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Large-scale AI, high-precision simulation, quantitative trading, cutting-edge </a:t>
            </a:r>
            <a:r>
              <a:rPr lang="en-US" sz="160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operational research, ....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24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60850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Heterogeneity – Standard CPU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C893404-7505-487C-AD7D-231D87A2D6EF}"/>
              </a:ext>
            </a:extLst>
          </p:cNvPr>
          <p:cNvSpPr txBox="1"/>
          <p:nvPr/>
        </p:nvSpPr>
        <p:spPr>
          <a:xfrm>
            <a:off x="419135" y="1086485"/>
            <a:ext cx="778578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Ordinary CPU remain the </a:t>
            </a:r>
            <a:r>
              <a:rPr lang="en-US" b="1" dirty="0"/>
              <a:t>basic HPC computing device</a:t>
            </a:r>
            <a:r>
              <a:rPr lang="en-US" dirty="0"/>
              <a:t>.</a:t>
            </a:r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Larger </a:t>
            </a:r>
            <a:r>
              <a:rPr lang="en-US" b="1" dirty="0"/>
              <a:t>number of cores (</a:t>
            </a:r>
            <a:r>
              <a:rPr lang="en-US" dirty="0"/>
              <a:t>P-cores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/perf;</a:t>
            </a:r>
            <a:r>
              <a:rPr lang="en-US" dirty="0"/>
              <a:t> E-cores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/energy; </a:t>
            </a:r>
            <a:r>
              <a:rPr lang="en-US" dirty="0"/>
              <a:t>Xe-cores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/extension</a:t>
            </a:r>
            <a:r>
              <a:rPr lang="en-US" b="1" dirty="0"/>
              <a:t>)</a:t>
            </a:r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Wider </a:t>
            </a:r>
            <a:r>
              <a:rPr lang="en-US" b="1" dirty="0"/>
              <a:t>SIMD</a:t>
            </a:r>
            <a:r>
              <a:rPr lang="en-US" dirty="0"/>
              <a:t> (vector registers and instructions set)</a:t>
            </a:r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Bigger and faster </a:t>
            </a:r>
            <a:r>
              <a:rPr lang="en-US" b="1" dirty="0"/>
              <a:t>memory</a:t>
            </a:r>
            <a:r>
              <a:rPr lang="en-US" dirty="0"/>
              <a:t> (with a complex hierarchical structure)</a:t>
            </a:r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Better </a:t>
            </a:r>
            <a:r>
              <a:rPr lang="en-US" b="1" dirty="0"/>
              <a:t>instruction pipeline </a:t>
            </a:r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More </a:t>
            </a:r>
            <a:r>
              <a:rPr lang="en-US" b="1" dirty="0"/>
              <a:t>specialized units </a:t>
            </a:r>
            <a:r>
              <a:rPr lang="en-US" dirty="0"/>
              <a:t>(computation and I/O)</a:t>
            </a:r>
          </a:p>
          <a:p>
            <a:pPr marL="285750" indent="-285750">
              <a:buBlip>
                <a:blip r:embed="rId5"/>
              </a:buBlip>
            </a:pPr>
            <a:r>
              <a:rPr lang="en-US" b="1" dirty="0"/>
              <a:t>Energy-aware</a:t>
            </a:r>
          </a:p>
          <a:p>
            <a:endParaRPr lang="en-US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8A884B29-442E-FF9D-FF38-06714898E37F}"/>
              </a:ext>
            </a:extLst>
          </p:cNvPr>
          <p:cNvGrpSpPr/>
          <p:nvPr/>
        </p:nvGrpSpPr>
        <p:grpSpPr>
          <a:xfrm>
            <a:off x="469115" y="2868461"/>
            <a:ext cx="2560552" cy="3250824"/>
            <a:chOff x="469115" y="2868461"/>
            <a:chExt cx="2560552" cy="325082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E26E4DA-3D3C-8D45-BB0D-546B1DB79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9115" y="3131388"/>
              <a:ext cx="2435136" cy="2987897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BAA4A490-C00A-D1B3-1FC1-7F7DB37BEF53}"/>
                </a:ext>
              </a:extLst>
            </p:cNvPr>
            <p:cNvSpPr txBox="1"/>
            <p:nvPr/>
          </p:nvSpPr>
          <p:spPr>
            <a:xfrm>
              <a:off x="2304789" y="2868461"/>
              <a:ext cx="7248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Desktop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9E959DB-2EE6-43DA-72C6-A51B6D4E6622}"/>
              </a:ext>
            </a:extLst>
          </p:cNvPr>
          <p:cNvGrpSpPr/>
          <p:nvPr/>
        </p:nvGrpSpPr>
        <p:grpSpPr>
          <a:xfrm>
            <a:off x="2953770" y="2856406"/>
            <a:ext cx="5353163" cy="3236503"/>
            <a:chOff x="2953770" y="2856406"/>
            <a:chExt cx="5353163" cy="3236503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16AE437-0565-18E8-AA68-A3C88D319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53770" y="3131388"/>
              <a:ext cx="5264926" cy="2961521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E79A92C-39AB-5F4F-931D-8626AC4F070F}"/>
                </a:ext>
              </a:extLst>
            </p:cNvPr>
            <p:cNvSpPr txBox="1"/>
            <p:nvPr/>
          </p:nvSpPr>
          <p:spPr>
            <a:xfrm>
              <a:off x="7671823" y="2856406"/>
              <a:ext cx="6351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Laptop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4D964F7-E0D5-358B-1675-0378C430EE19}"/>
              </a:ext>
            </a:extLst>
          </p:cNvPr>
          <p:cNvGrpSpPr/>
          <p:nvPr/>
        </p:nvGrpSpPr>
        <p:grpSpPr>
          <a:xfrm>
            <a:off x="8254072" y="1086485"/>
            <a:ext cx="3864386" cy="4977624"/>
            <a:chOff x="8254072" y="1086485"/>
            <a:chExt cx="3864386" cy="4977624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F8736F3D-49D1-2230-A0B4-21355FB5A09E}"/>
                </a:ext>
              </a:extLst>
            </p:cNvPr>
            <p:cNvGrpSpPr/>
            <p:nvPr/>
          </p:nvGrpSpPr>
          <p:grpSpPr>
            <a:xfrm>
              <a:off x="8254072" y="1086485"/>
              <a:ext cx="3864386" cy="4977624"/>
              <a:chOff x="8254072" y="1086485"/>
              <a:chExt cx="3864386" cy="4977624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069F0F71-3E4F-2CC2-125F-9FDA28228B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54072" y="3131388"/>
                <a:ext cx="3864386" cy="2932721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D49D01BC-4DAA-C6FB-22BA-0AD9497A86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25292" y="1086485"/>
                <a:ext cx="1993166" cy="2140444"/>
              </a:xfrm>
              <a:prstGeom prst="rect">
                <a:avLst/>
              </a:prstGeom>
            </p:spPr>
          </p:pic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D9B4C66-EEA6-FE5E-1C94-FB5534A5DEF3}"/>
                </a:ext>
              </a:extLst>
            </p:cNvPr>
            <p:cNvSpPr/>
            <p:nvPr/>
          </p:nvSpPr>
          <p:spPr>
            <a:xfrm>
              <a:off x="8294407" y="3696389"/>
              <a:ext cx="3811525" cy="36204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586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57795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Heterogeneity – Accelerators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BE3DA73B-82E5-0554-4DEA-CDBDB4A62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9805" y="1139355"/>
            <a:ext cx="4762500" cy="29718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FA811A8-1789-8625-36D8-FC0754D3B69E}"/>
              </a:ext>
            </a:extLst>
          </p:cNvPr>
          <p:cNvSpPr txBox="1"/>
          <p:nvPr/>
        </p:nvSpPr>
        <p:spPr>
          <a:xfrm>
            <a:off x="7181229" y="4033092"/>
            <a:ext cx="39324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https://researchcomputing.princeton.edu/support/knowledge-base/gpu-computing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862874-17D5-C2A3-6825-0B5BEBEE621C}"/>
              </a:ext>
            </a:extLst>
          </p:cNvPr>
          <p:cNvSpPr txBox="1"/>
          <p:nvPr/>
        </p:nvSpPr>
        <p:spPr>
          <a:xfrm>
            <a:off x="418766" y="1122651"/>
            <a:ext cx="685694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main accelerators commonly considered are </a:t>
            </a:r>
            <a:r>
              <a:rPr lang="en-US" b="1" dirty="0"/>
              <a:t>GPUs</a:t>
            </a:r>
            <a:r>
              <a:rPr lang="en-US" dirty="0"/>
              <a:t> and </a:t>
            </a:r>
            <a:r>
              <a:rPr lang="en-US" b="1" dirty="0"/>
              <a:t>FPGAs</a:t>
            </a:r>
            <a:r>
              <a:rPr lang="en-US" dirty="0"/>
              <a:t>.</a:t>
            </a:r>
          </a:p>
          <a:p>
            <a:pPr marL="285750" indent="-285750">
              <a:buBlip>
                <a:blip r:embed="rId6"/>
              </a:buBlip>
            </a:pPr>
            <a:r>
              <a:rPr lang="en-US" dirty="0"/>
              <a:t>Typically run under the </a:t>
            </a:r>
            <a:r>
              <a:rPr lang="en-US" b="1" dirty="0"/>
              <a:t>coordination of an ordinary CPU</a:t>
            </a:r>
          </a:p>
          <a:p>
            <a:pPr marL="285750" indent="-285750">
              <a:buBlip>
                <a:blip r:embed="rId6"/>
              </a:buBlip>
            </a:pPr>
            <a:r>
              <a:rPr lang="en-US" b="1" dirty="0"/>
              <a:t>Large number of cores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thus so-called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many-core processor)</a:t>
            </a:r>
          </a:p>
          <a:p>
            <a:pPr marL="285750" indent="-285750">
              <a:buBlip>
                <a:blip r:embed="rId6"/>
              </a:buBlip>
            </a:pPr>
            <a:r>
              <a:rPr lang="en-US" dirty="0"/>
              <a:t>Very fast on </a:t>
            </a:r>
            <a:r>
              <a:rPr lang="en-US" b="1" dirty="0"/>
              <a:t>regular computation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highly parallel &amp; deep pipeline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285750" indent="-285750">
              <a:buBlip>
                <a:blip r:embed="rId6"/>
              </a:buBlip>
            </a:pPr>
            <a:r>
              <a:rPr lang="en-US" dirty="0"/>
              <a:t>Faster on </a:t>
            </a:r>
            <a:r>
              <a:rPr lang="en-US" b="1" dirty="0"/>
              <a:t>low-precision arithmetic</a:t>
            </a:r>
            <a:r>
              <a:rPr lang="en-US" dirty="0"/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(improved on high-precision)</a:t>
            </a:r>
          </a:p>
          <a:p>
            <a:pPr marL="285750" indent="-285750">
              <a:buBlip>
                <a:blip r:embed="rId6"/>
              </a:buBlip>
            </a:pPr>
            <a:r>
              <a:rPr lang="en-US" dirty="0"/>
              <a:t>Nowadays considered as </a:t>
            </a:r>
            <a:r>
              <a:rPr lang="en-US" b="1" dirty="0"/>
              <a:t>energy-efficient solutions</a:t>
            </a:r>
          </a:p>
          <a:p>
            <a:pPr marL="285750" indent="-285750">
              <a:buBlip>
                <a:blip r:embed="rId6"/>
              </a:buBlip>
            </a:pPr>
            <a:r>
              <a:rPr lang="en-US" dirty="0"/>
              <a:t>Newer GPUs are becoming </a:t>
            </a:r>
            <a:r>
              <a:rPr lang="en-US" b="1" dirty="0"/>
              <a:t>more CPU-like 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D018D3A-0B25-A475-B63D-3165196B5797}"/>
              </a:ext>
            </a:extLst>
          </p:cNvPr>
          <p:cNvGrpSpPr/>
          <p:nvPr/>
        </p:nvGrpSpPr>
        <p:grpSpPr>
          <a:xfrm>
            <a:off x="652522" y="3470412"/>
            <a:ext cx="3557939" cy="2554778"/>
            <a:chOff x="652522" y="3375162"/>
            <a:chExt cx="3557939" cy="2554778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FD11F79-7A60-AADC-F2A8-3C8770B72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9355" y="3439657"/>
              <a:ext cx="2558956" cy="298439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323B3BE-88C6-7669-6C31-D7FF84518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5113" y="3898622"/>
              <a:ext cx="3452369" cy="2031318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EEB4264-DA3A-CC38-8913-652007AD5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70674" y="3375162"/>
              <a:ext cx="939787" cy="450844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06C69E5-AD1F-3909-A2DA-32F14B839F85}"/>
                </a:ext>
              </a:extLst>
            </p:cNvPr>
            <p:cNvSpPr txBox="1"/>
            <p:nvPr/>
          </p:nvSpPr>
          <p:spPr>
            <a:xfrm>
              <a:off x="652522" y="3605451"/>
              <a:ext cx="1098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Blackwell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E2DE735E-87CA-2995-E32B-18FB2CD31BE0}"/>
              </a:ext>
            </a:extLst>
          </p:cNvPr>
          <p:cNvGrpSpPr/>
          <p:nvPr/>
        </p:nvGrpSpPr>
        <p:grpSpPr>
          <a:xfrm>
            <a:off x="4180535" y="3403768"/>
            <a:ext cx="3037139" cy="2618480"/>
            <a:chOff x="4180535" y="3308518"/>
            <a:chExt cx="3037139" cy="261848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C805813-C833-45DE-891B-FBCC51DE8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257809" y="4491898"/>
              <a:ext cx="2946400" cy="1435100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7043ECA2-BEBE-1430-DF07-36B27A029560}"/>
                </a:ext>
              </a:extLst>
            </p:cNvPr>
            <p:cNvSpPr txBox="1"/>
            <p:nvPr/>
          </p:nvSpPr>
          <p:spPr>
            <a:xfrm>
              <a:off x="4180535" y="4175550"/>
              <a:ext cx="15408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ptos Narrow" panose="020B0004020202020204" pitchFamily="34" charset="0"/>
                </a:rPr>
                <a:t>AMD RADEON</a:t>
              </a: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B9406FF5-4ACA-F53F-07CA-0D7882247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676868" y="3308518"/>
              <a:ext cx="1540806" cy="1163751"/>
            </a:xfrm>
            <a:prstGeom prst="rect">
              <a:avLst/>
            </a:prstGeom>
          </p:spPr>
        </p:pic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63A8957F-ACEF-DFED-C42C-035DB2BF0E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37573" y="4614811"/>
            <a:ext cx="2821882" cy="141094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217E4203-AB2B-1F96-ED76-5717B9CB8C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47647" y="5044712"/>
            <a:ext cx="985396" cy="1074977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095490CD-894F-18C0-4AFC-48E3DC477F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7275708" y="5235911"/>
            <a:ext cx="1117600" cy="616221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57ADD23E-2197-1106-ED21-4771B69A756A}"/>
              </a:ext>
            </a:extLst>
          </p:cNvPr>
          <p:cNvSpPr txBox="1"/>
          <p:nvPr/>
        </p:nvSpPr>
        <p:spPr>
          <a:xfrm>
            <a:off x="9042890" y="4353059"/>
            <a:ext cx="1901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ptos Narrow" panose="020B0004020202020204" pitchFamily="34" charset="0"/>
              </a:rPr>
              <a:t>Image/Video Processing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FC3BBF4-A8E9-D389-ECA0-28E2B79D2CC4}"/>
              </a:ext>
            </a:extLst>
          </p:cNvPr>
          <p:cNvSpPr txBox="1"/>
          <p:nvPr/>
        </p:nvSpPr>
        <p:spPr>
          <a:xfrm>
            <a:off x="7415826" y="4544666"/>
            <a:ext cx="1713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ptos Narrow" panose="020B0004020202020204" pitchFamily="34" charset="0"/>
              </a:rPr>
              <a:t>AI</a:t>
            </a:r>
          </a:p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ptos Narrow" panose="020B0004020202020204" pitchFamily="34" charset="0"/>
              </a:rPr>
              <a:t>ML Training/Inference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1CF209E-5376-E4BF-D7B9-776D6BFDF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720695"/>
              </p:ext>
            </p:extLst>
          </p:nvPr>
        </p:nvGraphicFramePr>
        <p:xfrm>
          <a:off x="747233" y="3558583"/>
          <a:ext cx="2716321" cy="23774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711315">
                  <a:extLst>
                    <a:ext uri="{9D8B030D-6E8A-4147-A177-3AD203B41FA5}">
                      <a16:colId xmlns:a16="http://schemas.microsoft.com/office/drawing/2014/main" val="3787775827"/>
                    </a:ext>
                  </a:extLst>
                </a:gridCol>
                <a:gridCol w="967409">
                  <a:extLst>
                    <a:ext uri="{9D8B030D-6E8A-4147-A177-3AD203B41FA5}">
                      <a16:colId xmlns:a16="http://schemas.microsoft.com/office/drawing/2014/main" val="1529159388"/>
                    </a:ext>
                  </a:extLst>
                </a:gridCol>
                <a:gridCol w="1037597">
                  <a:extLst>
                    <a:ext uri="{9D8B030D-6E8A-4147-A177-3AD203B41FA5}">
                      <a16:colId xmlns:a16="http://schemas.microsoft.com/office/drawing/2014/main" val="1705981880"/>
                    </a:ext>
                  </a:extLst>
                </a:gridCol>
              </a:tblGrid>
              <a:tr h="414362"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CUDA Cores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TFLOPS</a:t>
                      </a:r>
                    </a:p>
                    <a:p>
                      <a:r>
                        <a:rPr lang="en-US" sz="1200" b="1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FP32 - FP16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313211"/>
                  </a:ext>
                </a:extLst>
              </a:tr>
              <a:tr h="264171"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Fermi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827252"/>
                  </a:ext>
                </a:extLst>
              </a:tr>
              <a:tr h="264171"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Kepler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1,536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3.0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090933"/>
                  </a:ext>
                </a:extLst>
              </a:tr>
              <a:tr h="264171"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Pascal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2,560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9.0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567832"/>
                  </a:ext>
                </a:extLst>
              </a:tr>
              <a:tr h="264171"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Volta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5,120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15 -   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205779"/>
                  </a:ext>
                </a:extLst>
              </a:tr>
              <a:tr h="264171"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Ampere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6,912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20 -   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313668"/>
                  </a:ext>
                </a:extLst>
              </a:tr>
              <a:tr h="264171"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Hopper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16,896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67 - 1000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4838"/>
                  </a:ext>
                </a:extLst>
              </a:tr>
              <a:tr h="264171"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Blackwell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20,800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75 - 2250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43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59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95079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Heterogeneity – Neural/Tensor Processing Units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7A9839B8-C54E-10FB-1FC9-95676795B6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2948" y="3797555"/>
            <a:ext cx="3479978" cy="231998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F135F08-0516-89F3-5702-0FF4C53AE608}"/>
              </a:ext>
            </a:extLst>
          </p:cNvPr>
          <p:cNvSpPr txBox="1"/>
          <p:nvPr/>
        </p:nvSpPr>
        <p:spPr>
          <a:xfrm>
            <a:off x="418873" y="1103802"/>
            <a:ext cx="714099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6"/>
              </a:buBlip>
            </a:pPr>
            <a:r>
              <a:rPr lang="en-US" b="1" dirty="0"/>
              <a:t>TPU</a:t>
            </a:r>
            <a:r>
              <a:rPr lang="en-US" dirty="0"/>
              <a:t> (</a:t>
            </a:r>
            <a:r>
              <a:rPr lang="en-US" b="1" dirty="0"/>
              <a:t>T</a:t>
            </a:r>
            <a:r>
              <a:rPr lang="en-US" dirty="0"/>
              <a:t>ensor </a:t>
            </a:r>
            <a:r>
              <a:rPr lang="en-US" b="1" dirty="0"/>
              <a:t>P</a:t>
            </a:r>
            <a:r>
              <a:rPr lang="en-US" dirty="0"/>
              <a:t>rocessing </a:t>
            </a:r>
            <a:r>
              <a:rPr lang="en-US" b="1" dirty="0"/>
              <a:t>U</a:t>
            </a:r>
            <a:r>
              <a:rPr lang="en-US" dirty="0"/>
              <a:t>nit)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Application-specific integrated circuit (</a:t>
            </a:r>
            <a:r>
              <a:rPr lang="en-US" b="1" dirty="0"/>
              <a:t>ASIC</a:t>
            </a:r>
            <a:r>
              <a:rPr lang="en-US" dirty="0"/>
              <a:t>) designed by </a:t>
            </a:r>
            <a:r>
              <a:rPr lang="en-US" b="1" dirty="0"/>
              <a:t>Google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Highly efficient on </a:t>
            </a:r>
            <a:r>
              <a:rPr lang="en-US" b="1" dirty="0"/>
              <a:t>matrix multiplication and addition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Based on the </a:t>
            </a:r>
            <a:r>
              <a:rPr lang="en-US" b="1" dirty="0"/>
              <a:t>systolic paradigm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b="1" dirty="0"/>
              <a:t>INT8 Precision </a:t>
            </a:r>
            <a:r>
              <a:rPr lang="en-US" dirty="0"/>
              <a:t>(quantization) for ML/DL inference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b="1" dirty="0"/>
              <a:t>Cloud/Edge </a:t>
            </a:r>
            <a:r>
              <a:rPr lang="en-US" dirty="0"/>
              <a:t>device</a:t>
            </a:r>
          </a:p>
          <a:p>
            <a:pPr marL="742950" lvl="1" indent="-285750">
              <a:buBlip>
                <a:blip r:embed="rId7"/>
              </a:buBlip>
            </a:pPr>
            <a:endParaRPr lang="en-US" dirty="0"/>
          </a:p>
          <a:p>
            <a:endParaRPr lang="en-US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26D3D1-6FE1-1ACE-9A2F-99883FAEA5DF}"/>
              </a:ext>
            </a:extLst>
          </p:cNvPr>
          <p:cNvSpPr txBox="1"/>
          <p:nvPr/>
        </p:nvSpPr>
        <p:spPr>
          <a:xfrm>
            <a:off x="427630" y="2888940"/>
            <a:ext cx="73407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6"/>
              </a:buBlip>
            </a:pPr>
            <a:r>
              <a:rPr lang="en-US" b="1" dirty="0"/>
              <a:t>NPU</a:t>
            </a:r>
            <a:r>
              <a:rPr lang="en-US" dirty="0"/>
              <a:t> (</a:t>
            </a:r>
            <a:r>
              <a:rPr lang="en-US" b="1" dirty="0"/>
              <a:t>N</a:t>
            </a:r>
            <a:r>
              <a:rPr lang="en-US" dirty="0"/>
              <a:t>eural </a:t>
            </a:r>
            <a:r>
              <a:rPr lang="en-US" b="1" dirty="0"/>
              <a:t>P</a:t>
            </a:r>
            <a:r>
              <a:rPr lang="en-US" dirty="0"/>
              <a:t>rocessing </a:t>
            </a:r>
            <a:r>
              <a:rPr lang="en-US" b="1" dirty="0"/>
              <a:t>U</a:t>
            </a:r>
            <a:r>
              <a:rPr lang="en-US" dirty="0"/>
              <a:t>nit)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Specialized computer chip for </a:t>
            </a:r>
            <a:r>
              <a:rPr lang="en-US" b="1" dirty="0"/>
              <a:t>accelerating AI/ML workloads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b="1" dirty="0"/>
              <a:t>Energy-efficient</a:t>
            </a:r>
            <a:r>
              <a:rPr lang="en-US" dirty="0"/>
              <a:t> (compared to CPU and GPU)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Much </a:t>
            </a:r>
            <a:r>
              <a:rPr lang="en-US" b="1" dirty="0"/>
              <a:t>more flexible than a TPU</a:t>
            </a:r>
            <a:endParaRPr lang="en-US" dirty="0"/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Can</a:t>
            </a:r>
            <a:r>
              <a:rPr lang="en-US" b="1" dirty="0"/>
              <a:t> compute locally </a:t>
            </a:r>
            <a:r>
              <a:rPr lang="en-US" dirty="0"/>
              <a:t>without offloading to a remote server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b="1" dirty="0"/>
              <a:t>Intel</a:t>
            </a:r>
            <a:r>
              <a:rPr lang="en-US" dirty="0"/>
              <a:t> (Intel NPU); </a:t>
            </a:r>
            <a:r>
              <a:rPr lang="en-US" b="1" dirty="0"/>
              <a:t>AMD</a:t>
            </a:r>
            <a:r>
              <a:rPr lang="en-US" dirty="0"/>
              <a:t> (Ryzen AI NPU); </a:t>
            </a:r>
            <a:r>
              <a:rPr lang="en-US" b="1" dirty="0"/>
              <a:t>Apple</a:t>
            </a:r>
            <a:r>
              <a:rPr lang="en-US" dirty="0"/>
              <a:t> (Apple Neural Engine)</a:t>
            </a:r>
          </a:p>
          <a:p>
            <a:pPr lvl="1"/>
            <a:r>
              <a:rPr lang="en-US" dirty="0"/>
              <a:t>     </a:t>
            </a:r>
            <a:r>
              <a:rPr lang="en-US" b="1" dirty="0"/>
              <a:t>Qualcomm</a:t>
            </a:r>
            <a:r>
              <a:rPr lang="en-US" dirty="0"/>
              <a:t> (Hexagon NPU); </a:t>
            </a:r>
            <a:r>
              <a:rPr lang="en-US" b="1" dirty="0"/>
              <a:t>Samsung</a:t>
            </a:r>
            <a:r>
              <a:rPr lang="en-US" dirty="0"/>
              <a:t> (Exynos AI); …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619ED27-3112-A64A-9BBF-75D7794ECA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2296" y="1183314"/>
            <a:ext cx="3175000" cy="205105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81B719F-F113-C4B5-D521-8582E8578D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53992" y="4907974"/>
            <a:ext cx="1228729" cy="12287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241263-7C3C-5EDF-F78E-B1A5222626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4240" y="4916140"/>
            <a:ext cx="3151195" cy="122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5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2849D44-6955-0345-2BCB-9175533003C0}"/>
              </a:ext>
            </a:extLst>
          </p:cNvPr>
          <p:cNvSpPr/>
          <p:nvPr/>
        </p:nvSpPr>
        <p:spPr>
          <a:xfrm>
            <a:off x="160555" y="457495"/>
            <a:ext cx="81924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Heterogeneity – Questions &amp; Discussions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F72C191-73CE-64E1-4CF4-10EFEABD40E5}"/>
              </a:ext>
            </a:extLst>
          </p:cNvPr>
          <p:cNvGrpSpPr/>
          <p:nvPr/>
        </p:nvGrpSpPr>
        <p:grpSpPr>
          <a:xfrm>
            <a:off x="489415" y="1253469"/>
            <a:ext cx="5847790" cy="1866322"/>
            <a:chOff x="6096000" y="1242918"/>
            <a:chExt cx="5847790" cy="1866322"/>
          </a:xfrm>
        </p:grpSpPr>
        <p:pic>
          <p:nvPicPr>
            <p:cNvPr id="10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5FC4C7EC-B58B-6708-18BD-7EE904002D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Bulle rectangulaire à coins arrondis 13">
              <a:extLst>
                <a:ext uri="{FF2B5EF4-FFF2-40B4-BE49-F238E27FC236}">
                  <a16:creationId xmlns:a16="http://schemas.microsoft.com/office/drawing/2014/main" id="{991C0816-AD05-3365-61F4-972D97969460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What is the key to ease the programming of all these devices ?</a:t>
              </a:r>
            </a:p>
          </p:txBody>
        </p: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AF4AFBE-9D19-684F-4CB3-BAB89C487C69}"/>
              </a:ext>
            </a:extLst>
          </p:cNvPr>
          <p:cNvSpPr/>
          <p:nvPr/>
        </p:nvSpPr>
        <p:spPr>
          <a:xfrm>
            <a:off x="489416" y="241488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Compilers; APIs; Libraries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1B89824-D2DE-2C21-611B-EC8501298C80}"/>
              </a:ext>
            </a:extLst>
          </p:cNvPr>
          <p:cNvGrpSpPr/>
          <p:nvPr/>
        </p:nvGrpSpPr>
        <p:grpSpPr>
          <a:xfrm>
            <a:off x="469900" y="3789009"/>
            <a:ext cx="5847790" cy="1866322"/>
            <a:chOff x="6096000" y="1242918"/>
            <a:chExt cx="5847790" cy="1866322"/>
          </a:xfrm>
        </p:grpSpPr>
        <p:pic>
          <p:nvPicPr>
            <p:cNvPr id="18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1B96F9D1-D764-DFED-7B94-4880EDAF83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Bulle rectangulaire à coins arrondis 18">
              <a:extLst>
                <a:ext uri="{FF2B5EF4-FFF2-40B4-BE49-F238E27FC236}">
                  <a16:creationId xmlns:a16="http://schemas.microsoft.com/office/drawing/2014/main" id="{3C2AB336-1D3F-EA3B-EF2F-EC4ABC8BF5CE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What are the potential operational issues that you can identify ?</a:t>
              </a: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5A7A6C5-D586-C2C9-A4A1-98A73ACEC9A5}"/>
              </a:ext>
            </a:extLst>
          </p:cNvPr>
          <p:cNvSpPr/>
          <p:nvPr/>
        </p:nvSpPr>
        <p:spPr>
          <a:xfrm>
            <a:off x="469901" y="495042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Portability; Debugging; Updates</a:t>
            </a:r>
          </a:p>
        </p:txBody>
      </p:sp>
      <p:pic>
        <p:nvPicPr>
          <p:cNvPr id="1026" name="Picture 2" descr="Exploring CPU、GPU、TPU and NPU: Architecture and Key Differences Introduction - NADDOD Blog">
            <a:extLst>
              <a:ext uri="{FF2B5EF4-FFF2-40B4-BE49-F238E27FC236}">
                <a16:creationId xmlns:a16="http://schemas.microsoft.com/office/drawing/2014/main" id="{AEF3443E-7422-834C-5D8D-F77204A4A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182" y="1728205"/>
            <a:ext cx="3462887" cy="34320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493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109312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Programming Models – Distributed Memory Parallelism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9E682047-D92B-217E-6A34-8F206B26E168}"/>
              </a:ext>
            </a:extLst>
          </p:cNvPr>
          <p:cNvSpPr txBox="1"/>
          <p:nvPr/>
        </p:nvSpPr>
        <p:spPr>
          <a:xfrm>
            <a:off x="427630" y="1152940"/>
            <a:ext cx="7769499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en-US" dirty="0"/>
              <a:t>The implementation of this model is for </a:t>
            </a:r>
            <a:r>
              <a:rPr lang="en-US" b="1" dirty="0"/>
              <a:t>fully independent compute nodes</a:t>
            </a:r>
            <a:r>
              <a:rPr lang="en-US" dirty="0"/>
              <a:t>.</a:t>
            </a:r>
          </a:p>
          <a:p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dirty="0"/>
              <a:t>Typical way of running on </a:t>
            </a:r>
            <a:r>
              <a:rPr lang="en-US" b="1" dirty="0"/>
              <a:t>clusters </a:t>
            </a:r>
            <a:r>
              <a:rPr lang="en-US" dirty="0"/>
              <a:t>and</a:t>
            </a:r>
            <a:r>
              <a:rPr lang="en-US" b="1" dirty="0"/>
              <a:t> supercomputers</a:t>
            </a:r>
          </a:p>
          <a:p>
            <a:pPr lvl="1"/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dirty="0"/>
              <a:t>Each node has/manages its </a:t>
            </a:r>
            <a:r>
              <a:rPr lang="en-US" b="1" dirty="0"/>
              <a:t>own memory</a:t>
            </a:r>
          </a:p>
          <a:p>
            <a:pPr lvl="1"/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dirty="0"/>
              <a:t>Data are shared through </a:t>
            </a:r>
            <a:r>
              <a:rPr lang="en-US" b="1" dirty="0"/>
              <a:t>explicit interprocessors communication </a:t>
            </a:r>
          </a:p>
          <a:p>
            <a:pPr lvl="1"/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b="1" dirty="0"/>
              <a:t>Ordinary Programming Language + Message Passing Library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(MPI)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52C0CEF-6A0E-BC0A-5512-A7E8AAD40F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4232" y="1173916"/>
            <a:ext cx="2788694" cy="21418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39AE34-E7BC-1983-DCE0-D6B564E77C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8507" y="3280758"/>
            <a:ext cx="3224887" cy="221654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007E4B1-16F7-607B-9382-3C5E62363B88}"/>
              </a:ext>
            </a:extLst>
          </p:cNvPr>
          <p:cNvSpPr txBox="1"/>
          <p:nvPr/>
        </p:nvSpPr>
        <p:spPr>
          <a:xfrm>
            <a:off x="8876840" y="5560091"/>
            <a:ext cx="2920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ptos Narrow" panose="020B0004020202020204" pitchFamily="34" charset="0"/>
              </a:rPr>
              <a:t>Distributed Memory Parallel Machine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197F426-CF97-4B16-C3C7-0141DCBF013A}"/>
              </a:ext>
            </a:extLst>
          </p:cNvPr>
          <p:cNvGrpSpPr/>
          <p:nvPr/>
        </p:nvGrpSpPr>
        <p:grpSpPr>
          <a:xfrm>
            <a:off x="427630" y="3229985"/>
            <a:ext cx="7775459" cy="2984721"/>
            <a:chOff x="427630" y="3229985"/>
            <a:chExt cx="7775459" cy="298472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A671BF6-831B-66C7-E134-1692B9AE738B}"/>
                </a:ext>
              </a:extLst>
            </p:cNvPr>
            <p:cNvSpPr txBox="1"/>
            <p:nvPr/>
          </p:nvSpPr>
          <p:spPr>
            <a:xfrm>
              <a:off x="427630" y="3229985"/>
              <a:ext cx="737977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Blip>
                  <a:blip r:embed="rId5"/>
                </a:buBlip>
              </a:pPr>
              <a:r>
                <a:rPr lang="en-US" dirty="0"/>
                <a:t>Key aspects for performance include</a:t>
              </a:r>
            </a:p>
            <a:p>
              <a:endParaRPr lang="en-US" sz="800" dirty="0"/>
            </a:p>
            <a:p>
              <a:pPr marL="742950" lvl="1" indent="-285750">
                <a:buBlip>
                  <a:blip r:embed="rId6"/>
                </a:buBlip>
              </a:pPr>
              <a:r>
                <a:rPr lang="en-US" dirty="0"/>
                <a:t>The overhead of </a:t>
              </a:r>
              <a:r>
                <a:rPr lang="en-US" b="1" dirty="0"/>
                <a:t>data exchanges </a:t>
              </a: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(packaging &amp; network topology)</a:t>
              </a:r>
            </a:p>
            <a:p>
              <a:pPr lvl="1"/>
              <a:endParaRPr lang="en-US" sz="800" dirty="0"/>
            </a:p>
            <a:p>
              <a:pPr marL="742950" lvl="1" indent="-285750">
                <a:buBlip>
                  <a:blip r:embed="rId6"/>
                </a:buBlip>
              </a:pPr>
              <a:r>
                <a:rPr lang="en-US" b="1" dirty="0"/>
                <a:t>Synchronization </a:t>
              </a:r>
              <a:r>
                <a:rPr lang="en-US" dirty="0"/>
                <a:t>between the compute nodes</a:t>
              </a:r>
            </a:p>
            <a:p>
              <a:pPr lvl="1"/>
              <a:endParaRPr lang="en-US" sz="800" dirty="0"/>
            </a:p>
            <a:p>
              <a:pPr marL="742950" lvl="1" indent="-285750">
                <a:buBlip>
                  <a:blip r:embed="rId6"/>
                </a:buBlip>
              </a:pPr>
              <a:r>
                <a:rPr lang="en-US" b="1" dirty="0"/>
                <a:t>Load imbalance </a:t>
              </a:r>
            </a:p>
          </p:txBody>
        </p: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B5F27859-F2B3-AB67-1084-66D034ECF56D}"/>
                </a:ext>
              </a:extLst>
            </p:cNvPr>
            <p:cNvGrpSpPr/>
            <p:nvPr/>
          </p:nvGrpSpPr>
          <p:grpSpPr>
            <a:xfrm>
              <a:off x="5470839" y="4108791"/>
              <a:ext cx="2732250" cy="1941143"/>
              <a:chOff x="5470839" y="4108791"/>
              <a:chExt cx="2732250" cy="1941143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91381A63-2C24-CA4E-82AE-390D519904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70265" y="4108791"/>
                <a:ext cx="1820792" cy="1824642"/>
              </a:xfrm>
              <a:prstGeom prst="rect">
                <a:avLst/>
              </a:prstGeom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8C97A4-60BA-26B6-44CD-C0166707F124}"/>
                  </a:ext>
                </a:extLst>
              </p:cNvPr>
              <p:cNvSpPr txBox="1"/>
              <p:nvPr/>
            </p:nvSpPr>
            <p:spPr>
              <a:xfrm>
                <a:off x="5470839" y="5785726"/>
                <a:ext cx="2732250" cy="2642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ptos Narrow" panose="020B0004020202020204" pitchFamily="34" charset="0"/>
                  </a:rPr>
                  <a:t>Torus Topology of Fugaku Supercomputer</a:t>
                </a:r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2BE64A9-E17B-BF7A-C776-66FEE56736D3}"/>
                </a:ext>
              </a:extLst>
            </p:cNvPr>
            <p:cNvGrpSpPr/>
            <p:nvPr/>
          </p:nvGrpSpPr>
          <p:grpSpPr>
            <a:xfrm>
              <a:off x="3075762" y="4388207"/>
              <a:ext cx="1820793" cy="1826499"/>
              <a:chOff x="3075762" y="4388207"/>
              <a:chExt cx="1820793" cy="1826499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3EFDF212-E31B-3711-306F-EA051E8AE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75762" y="4388207"/>
                <a:ext cx="1820793" cy="1621971"/>
              </a:xfrm>
              <a:prstGeom prst="rect">
                <a:avLst/>
              </a:prstGeom>
            </p:spPr>
          </p:pic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CF65D32-3996-9EB8-E9DE-89331A9211BF}"/>
                  </a:ext>
                </a:extLst>
              </p:cNvPr>
              <p:cNvSpPr txBox="1"/>
              <p:nvPr/>
            </p:nvSpPr>
            <p:spPr>
              <a:xfrm>
                <a:off x="3329781" y="5906929"/>
                <a:ext cx="14917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ptos Narrow" panose="020B0004020202020204" pitchFamily="34" charset="0"/>
                  </a:rPr>
                  <a:t>Typical Packaging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024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101873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Programming Models – Shared Memory Parallelism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3C671A7-A029-0887-A37D-B942FF56DE13}"/>
              </a:ext>
            </a:extLst>
          </p:cNvPr>
          <p:cNvSpPr txBox="1"/>
          <p:nvPr/>
        </p:nvSpPr>
        <p:spPr>
          <a:xfrm>
            <a:off x="427630" y="1152940"/>
            <a:ext cx="9537676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en-US" dirty="0"/>
              <a:t>The implementation of this model is for </a:t>
            </a:r>
            <a:r>
              <a:rPr lang="en-US" b="1" dirty="0"/>
              <a:t>independent CPU-cores </a:t>
            </a:r>
            <a:r>
              <a:rPr lang="en-US" dirty="0"/>
              <a:t>sharing a </a:t>
            </a:r>
            <a:r>
              <a:rPr lang="en-US" b="1" dirty="0"/>
              <a:t>common memory</a:t>
            </a:r>
            <a:r>
              <a:rPr lang="en-US" dirty="0"/>
              <a:t>.</a:t>
            </a:r>
          </a:p>
          <a:p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dirty="0"/>
              <a:t>Typical way of running on </a:t>
            </a:r>
            <a:r>
              <a:rPr lang="en-US" b="1" dirty="0"/>
              <a:t>multicore processors</a:t>
            </a:r>
          </a:p>
          <a:p>
            <a:pPr lvl="1"/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dirty="0"/>
              <a:t>Each CPU-core has equal access to the </a:t>
            </a:r>
            <a:r>
              <a:rPr lang="en-US" b="1" dirty="0"/>
              <a:t>common</a:t>
            </a:r>
            <a:r>
              <a:rPr lang="en-US" dirty="0"/>
              <a:t> </a:t>
            </a:r>
            <a:r>
              <a:rPr lang="en-US" b="1" dirty="0"/>
              <a:t>main memory</a:t>
            </a:r>
          </a:p>
          <a:p>
            <a:pPr lvl="1"/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dirty="0"/>
              <a:t>Both </a:t>
            </a:r>
            <a:r>
              <a:rPr lang="en-US" b="1" dirty="0"/>
              <a:t>central</a:t>
            </a:r>
            <a:r>
              <a:rPr lang="en-US" dirty="0"/>
              <a:t> </a:t>
            </a:r>
            <a:r>
              <a:rPr lang="en-US" b="1" dirty="0"/>
              <a:t>RAM</a:t>
            </a:r>
            <a:r>
              <a:rPr lang="en-US" dirty="0"/>
              <a:t> and </a:t>
            </a:r>
            <a:r>
              <a:rPr lang="en-US" b="1" dirty="0"/>
              <a:t>address space </a:t>
            </a:r>
            <a:r>
              <a:rPr lang="en-US" dirty="0"/>
              <a:t>are </a:t>
            </a:r>
            <a:r>
              <a:rPr lang="en-US" b="1" dirty="0"/>
              <a:t>shared</a:t>
            </a:r>
            <a:r>
              <a:rPr lang="en-US" dirty="0"/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(same memory references)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Blip>
                <a:blip r:embed="rId6"/>
              </a:buBlip>
            </a:pPr>
            <a:r>
              <a:rPr lang="en-US" b="1" dirty="0"/>
              <a:t>Ordinary Programming Language + Multithreading Library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(Pthreads)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F195D7-99EC-B463-F8E0-EA72A1941E65}"/>
              </a:ext>
            </a:extLst>
          </p:cNvPr>
          <p:cNvSpPr txBox="1"/>
          <p:nvPr/>
        </p:nvSpPr>
        <p:spPr>
          <a:xfrm>
            <a:off x="427630" y="3163725"/>
            <a:ext cx="8569975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en-US" dirty="0"/>
              <a:t>Key aspects for performance include</a:t>
            </a:r>
          </a:p>
          <a:p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dirty="0"/>
              <a:t>The overhead of </a:t>
            </a:r>
            <a:r>
              <a:rPr lang="en-US" b="1" dirty="0"/>
              <a:t>concurrent memory accesses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(also hierarchy of the caches)</a:t>
            </a:r>
          </a:p>
          <a:p>
            <a:pPr lvl="1"/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Blip>
                <a:blip r:embed="rId6"/>
              </a:buBlip>
            </a:pPr>
            <a:r>
              <a:rPr lang="en-US" b="1" dirty="0"/>
              <a:t>Thread scheduling </a:t>
            </a:r>
            <a:r>
              <a:rPr lang="en-US" dirty="0"/>
              <a:t>and</a:t>
            </a:r>
            <a:r>
              <a:rPr lang="en-US" b="1" dirty="0"/>
              <a:t> dynamic management </a:t>
            </a:r>
            <a:r>
              <a:rPr lang="en-US" dirty="0"/>
              <a:t>by the OS</a:t>
            </a:r>
          </a:p>
          <a:p>
            <a:pPr lvl="1"/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b="1" dirty="0"/>
              <a:t>Synchronization </a:t>
            </a:r>
            <a:r>
              <a:rPr lang="en-US" dirty="0"/>
              <a:t>between threads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(mutex)</a:t>
            </a:r>
          </a:p>
          <a:p>
            <a:pPr lvl="1"/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b="1" dirty="0"/>
              <a:t>Load imbalance </a:t>
            </a:r>
          </a:p>
          <a:p>
            <a:pPr lvl="1"/>
            <a:endParaRPr lang="en-US" sz="800" dirty="0"/>
          </a:p>
          <a:p>
            <a:pPr marL="742950" lvl="1" indent="-285750">
              <a:buBlip>
                <a:blip r:embed="rId6"/>
              </a:buBlip>
            </a:pPr>
            <a:r>
              <a:rPr lang="en-US" b="1" dirty="0"/>
              <a:t>NUMA effect </a:t>
            </a:r>
            <a:r>
              <a:rPr lang="en-US" dirty="0"/>
              <a:t>(if applicable)</a:t>
            </a:r>
            <a:endParaRPr lang="en-US" b="1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5C7D694-8370-F3E6-04F0-8DA688996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9987" y="4485080"/>
            <a:ext cx="4379443" cy="1716742"/>
          </a:xfrm>
          <a:prstGeom prst="rect">
            <a:avLst/>
          </a:prstGeom>
        </p:spPr>
      </p:pic>
      <p:pic>
        <p:nvPicPr>
          <p:cNvPr id="4098" name="Picture 2" descr="Shared Memory Multiprocessor Architectures | Advanced Computer Architecture  Class Notes | Fiveable">
            <a:extLst>
              <a:ext uri="{FF2B5EF4-FFF2-40B4-BE49-F238E27FC236}">
                <a16:creationId xmlns:a16="http://schemas.microsoft.com/office/drawing/2014/main" id="{39604E05-8646-5DDF-6E43-C7B34C308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934" y="1479010"/>
            <a:ext cx="3252992" cy="209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 descr="numa_architecture.png">
            <a:extLst>
              <a:ext uri="{FF2B5EF4-FFF2-40B4-BE49-F238E27FC236}">
                <a16:creationId xmlns:a16="http://schemas.microsoft.com/office/drawing/2014/main" id="{27A04F17-96EC-6009-0053-1DF5D40184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112" y="4468486"/>
            <a:ext cx="1860355" cy="163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33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FA15B210-4BE1-BA49-ACCC-7CA5FB087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826" y="1376060"/>
            <a:ext cx="2771479" cy="20206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813620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Programming Models – SIMD Parallelism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C6C0F4CD-06AD-20A4-3937-B04CF87B5AF5}"/>
              </a:ext>
            </a:extLst>
          </p:cNvPr>
          <p:cNvSpPr txBox="1"/>
          <p:nvPr/>
        </p:nvSpPr>
        <p:spPr>
          <a:xfrm>
            <a:off x="427630" y="1152940"/>
            <a:ext cx="9372502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6"/>
              </a:buBlip>
            </a:pPr>
            <a:r>
              <a:rPr lang="en-US" dirty="0"/>
              <a:t>This is </a:t>
            </a:r>
            <a:r>
              <a:rPr lang="en-US" b="1" dirty="0"/>
              <a:t>S</a:t>
            </a:r>
            <a:r>
              <a:rPr lang="en-US" dirty="0"/>
              <a:t>ingle </a:t>
            </a:r>
            <a:r>
              <a:rPr lang="en-US" b="1" dirty="0"/>
              <a:t>I</a:t>
            </a:r>
            <a:r>
              <a:rPr lang="en-US" dirty="0"/>
              <a:t>nstruction </a:t>
            </a:r>
            <a:r>
              <a:rPr lang="en-US" b="1" dirty="0"/>
              <a:t>M</a:t>
            </a:r>
            <a:r>
              <a:rPr lang="en-US" dirty="0"/>
              <a:t>ultiple </a:t>
            </a:r>
            <a:r>
              <a:rPr lang="en-US" b="1" dirty="0"/>
              <a:t>D</a:t>
            </a:r>
            <a:r>
              <a:rPr lang="en-US" dirty="0"/>
              <a:t>ata paradigm, also referred as </a:t>
            </a:r>
            <a:r>
              <a:rPr lang="en-US" b="1" dirty="0"/>
              <a:t>Vector Computing</a:t>
            </a:r>
            <a:r>
              <a:rPr lang="en-US" dirty="0"/>
              <a:t>.</a:t>
            </a:r>
          </a:p>
          <a:p>
            <a:endParaRPr lang="en-US" sz="800" dirty="0"/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Handled on standard CPUs through </a:t>
            </a:r>
            <a:r>
              <a:rPr lang="en-US" b="1" dirty="0"/>
              <a:t>vector units </a:t>
            </a:r>
            <a:r>
              <a:rPr lang="en-US" dirty="0"/>
              <a:t>and </a:t>
            </a:r>
            <a:r>
              <a:rPr lang="en-US" b="1" dirty="0"/>
              <a:t>vector registers</a:t>
            </a:r>
          </a:p>
          <a:p>
            <a:pPr lvl="1"/>
            <a:endParaRPr lang="en-US" sz="800" dirty="0"/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Each CPU-core has </a:t>
            </a:r>
            <a:r>
              <a:rPr lang="en-US" b="1" dirty="0"/>
              <a:t>its own vector units/registers </a:t>
            </a:r>
            <a:r>
              <a:rPr lang="en-US" dirty="0"/>
              <a:t>and can perform SIMD </a:t>
            </a:r>
            <a:endParaRPr lang="en-US" b="1" dirty="0"/>
          </a:p>
          <a:p>
            <a:pPr lvl="1"/>
            <a:endParaRPr lang="en-US" sz="800" dirty="0"/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Has been extended from </a:t>
            </a:r>
            <a:r>
              <a:rPr lang="en-US" i="1" dirty="0"/>
              <a:t>graphical computation </a:t>
            </a:r>
            <a:r>
              <a:rPr lang="en-US" dirty="0"/>
              <a:t>to </a:t>
            </a:r>
            <a:r>
              <a:rPr lang="en-US" b="1" dirty="0"/>
              <a:t>any arithmetic instruction</a:t>
            </a:r>
          </a:p>
          <a:p>
            <a:pPr lvl="1"/>
            <a:endParaRPr lang="en-US" sz="800" b="1" dirty="0"/>
          </a:p>
          <a:p>
            <a:pPr marL="742950" lvl="1" indent="-285750">
              <a:buBlip>
                <a:blip r:embed="rId7"/>
              </a:buBlip>
            </a:pPr>
            <a:r>
              <a:rPr lang="en-US" b="1" dirty="0"/>
              <a:t>SIMD instruction types </a:t>
            </a:r>
            <a:r>
              <a:rPr lang="en-US" dirty="0"/>
              <a:t>include </a:t>
            </a:r>
            <a:r>
              <a:rPr lang="en-US" i="1" dirty="0"/>
              <a:t>arithmetic</a:t>
            </a:r>
            <a:r>
              <a:rPr lang="en-US" dirty="0"/>
              <a:t>, </a:t>
            </a:r>
            <a:r>
              <a:rPr lang="en-US" i="1" dirty="0"/>
              <a:t>shuffling</a:t>
            </a:r>
            <a:r>
              <a:rPr lang="en-US" dirty="0"/>
              <a:t>, </a:t>
            </a:r>
            <a:r>
              <a:rPr lang="en-US" i="1" dirty="0"/>
              <a:t>memory read/write</a:t>
            </a:r>
            <a:endParaRPr lang="en-US" b="1" i="1" dirty="0"/>
          </a:p>
          <a:p>
            <a:pPr lvl="1"/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Blip>
                <a:blip r:embed="rId7"/>
              </a:buBlip>
            </a:pPr>
            <a:r>
              <a:rPr lang="en-US" b="1" dirty="0"/>
              <a:t>Ordinary Programming Language + SIMD Library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(SSE; AVX)</a:t>
            </a:r>
          </a:p>
          <a:p>
            <a:pPr lvl="1"/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Vector </a:t>
            </a:r>
            <a:r>
              <a:rPr lang="en-US" b="1" dirty="0"/>
              <a:t>register width: 128bits</a:t>
            </a:r>
            <a:r>
              <a:rPr lang="en-US" dirty="0"/>
              <a:t> 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SP: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×4 </a:t>
            </a:r>
            <a:r>
              <a:rPr lang="en-US" sz="1400" dirty="0">
                <a:solidFill>
                  <a:srgbClr val="0070C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DP: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×2)</a:t>
            </a:r>
            <a:r>
              <a:rPr lang="en-US" dirty="0"/>
              <a:t>; </a:t>
            </a:r>
            <a:r>
              <a:rPr lang="en-US" b="1" dirty="0"/>
              <a:t>256 bits</a:t>
            </a:r>
            <a:r>
              <a:rPr lang="en-US" sz="1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SP: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×8 </a:t>
            </a:r>
            <a:r>
              <a:rPr lang="en-US" sz="1400" dirty="0">
                <a:solidFill>
                  <a:srgbClr val="0070C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DP: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×4)</a:t>
            </a:r>
            <a:r>
              <a:rPr lang="en-US" dirty="0"/>
              <a:t>; and </a:t>
            </a:r>
            <a:r>
              <a:rPr lang="en-US" b="1" dirty="0"/>
              <a:t>512 bits</a:t>
            </a:r>
            <a:r>
              <a:rPr lang="en-US" sz="18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SP: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×16 </a:t>
            </a:r>
            <a:r>
              <a:rPr lang="en-US" sz="1400" dirty="0">
                <a:solidFill>
                  <a:srgbClr val="0070C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DP:</a:t>
            </a:r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×8)</a:t>
            </a:r>
            <a:r>
              <a:rPr lang="en-US" sz="1400" dirty="0"/>
              <a:t> </a:t>
            </a:r>
            <a:endParaRPr lang="en-US" sz="14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1970350-514C-49A0-5942-4BC7493CB5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2406" y="4052960"/>
            <a:ext cx="3470520" cy="20206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F386E9D-F093-5B32-C8D8-946B00752F83}"/>
              </a:ext>
            </a:extLst>
          </p:cNvPr>
          <p:cNvSpPr txBox="1"/>
          <p:nvPr/>
        </p:nvSpPr>
        <p:spPr>
          <a:xfrm>
            <a:off x="427630" y="4034997"/>
            <a:ext cx="5818196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6"/>
              </a:buBlip>
            </a:pPr>
            <a:r>
              <a:rPr lang="en-US" dirty="0"/>
              <a:t>Key aspects for performance include</a:t>
            </a:r>
          </a:p>
          <a:p>
            <a:endParaRPr lang="en-US" sz="800" dirty="0"/>
          </a:p>
          <a:p>
            <a:pPr marL="742950" lvl="1" indent="-285750">
              <a:buBlip>
                <a:blip r:embed="rId7"/>
              </a:buBlip>
            </a:pPr>
            <a:r>
              <a:rPr lang="en-US" b="1" dirty="0"/>
              <a:t>Memory alignment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(critical for direct access)</a:t>
            </a:r>
          </a:p>
          <a:p>
            <a:pPr lvl="1"/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Blip>
                <a:blip r:embed="rId7"/>
              </a:buBlip>
            </a:pPr>
            <a:r>
              <a:rPr lang="en-US" b="1" dirty="0"/>
              <a:t>Data locality</a:t>
            </a:r>
            <a:r>
              <a:rPr lang="en-US" dirty="0"/>
              <a:t>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(ideally contiguous)</a:t>
            </a:r>
          </a:p>
          <a:p>
            <a:pPr lvl="1"/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lvl="1" indent="-285750">
              <a:buBlip>
                <a:blip r:embed="rId7"/>
              </a:buBlip>
            </a:pPr>
            <a:r>
              <a:rPr lang="en-US" b="1" dirty="0"/>
              <a:t>Lower precision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(more vector-components)</a:t>
            </a:r>
          </a:p>
          <a:p>
            <a:pPr lvl="1"/>
            <a:endParaRPr lang="en-US" sz="800" dirty="0"/>
          </a:p>
          <a:p>
            <a:pPr marL="742950" lvl="1" indent="-285750">
              <a:buBlip>
                <a:blip r:embed="rId7"/>
              </a:buBlip>
            </a:pPr>
            <a:r>
              <a:rPr lang="en-US" b="1" dirty="0"/>
              <a:t>Compute-bound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(the effect is on the calculation)</a:t>
            </a:r>
          </a:p>
          <a:p>
            <a:pPr lvl="1"/>
            <a:endParaRPr lang="en-US" sz="800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C6BED8-B1DA-7902-C343-5208EAD070F2}"/>
              </a:ext>
            </a:extLst>
          </p:cNvPr>
          <p:cNvGrpSpPr/>
          <p:nvPr/>
        </p:nvGrpSpPr>
        <p:grpSpPr>
          <a:xfrm>
            <a:off x="6056684" y="4636428"/>
            <a:ext cx="2605137" cy="1568564"/>
            <a:chOff x="6056684" y="4636428"/>
            <a:chExt cx="2605137" cy="1568564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97A777B-F4A4-04B4-8067-1CE75CD8D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45826" y="4636428"/>
              <a:ext cx="2200757" cy="1311332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3E4412D-E5C1-F03A-4540-FFAB578BD8B6}"/>
                </a:ext>
              </a:extLst>
            </p:cNvPr>
            <p:cNvSpPr txBox="1"/>
            <p:nvPr/>
          </p:nvSpPr>
          <p:spPr>
            <a:xfrm>
              <a:off x="6056684" y="5897215"/>
              <a:ext cx="26051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Very effective in image processing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815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83301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Programming Models – Hybrid Parallelism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2F121D49-F2F0-1344-30F9-1F5A26340E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2083" y="1362222"/>
            <a:ext cx="7772400" cy="452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366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2849D44-6955-0345-2BCB-9175533003C0}"/>
              </a:ext>
            </a:extLst>
          </p:cNvPr>
          <p:cNvSpPr/>
          <p:nvPr/>
        </p:nvSpPr>
        <p:spPr>
          <a:xfrm>
            <a:off x="160555" y="457495"/>
            <a:ext cx="96356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Programming Models – Questions &amp; Discussions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F72C191-73CE-64E1-4CF4-10EFEABD40E5}"/>
              </a:ext>
            </a:extLst>
          </p:cNvPr>
          <p:cNvGrpSpPr/>
          <p:nvPr/>
        </p:nvGrpSpPr>
        <p:grpSpPr>
          <a:xfrm>
            <a:off x="489415" y="1253469"/>
            <a:ext cx="5847790" cy="1866322"/>
            <a:chOff x="6096000" y="1242918"/>
            <a:chExt cx="5847790" cy="1866322"/>
          </a:xfrm>
        </p:grpSpPr>
        <p:pic>
          <p:nvPicPr>
            <p:cNvPr id="10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5FC4C7EC-B58B-6708-18BD-7EE904002D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Bulle rectangulaire à coins arrondis 13">
              <a:extLst>
                <a:ext uri="{FF2B5EF4-FFF2-40B4-BE49-F238E27FC236}">
                  <a16:creationId xmlns:a16="http://schemas.microsoft.com/office/drawing/2014/main" id="{991C0816-AD05-3365-61F4-972D97969460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Do you think that a compiler can perform all levels of parallelism ?</a:t>
              </a:r>
            </a:p>
          </p:txBody>
        </p: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AF4AFBE-9D19-684F-4CB3-BAB89C487C69}"/>
              </a:ext>
            </a:extLst>
          </p:cNvPr>
          <p:cNvSpPr/>
          <p:nvPr/>
        </p:nvSpPr>
        <p:spPr>
          <a:xfrm>
            <a:off x="489416" y="241488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NO. Until now, only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vectorization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 is tried by the compiler whenever possible.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1B89824-D2DE-2C21-611B-EC8501298C80}"/>
              </a:ext>
            </a:extLst>
          </p:cNvPr>
          <p:cNvGrpSpPr/>
          <p:nvPr/>
        </p:nvGrpSpPr>
        <p:grpSpPr>
          <a:xfrm>
            <a:off x="469900" y="3789009"/>
            <a:ext cx="5847790" cy="1866322"/>
            <a:chOff x="6096000" y="1242918"/>
            <a:chExt cx="5847790" cy="1866322"/>
          </a:xfrm>
        </p:grpSpPr>
        <p:pic>
          <p:nvPicPr>
            <p:cNvPr id="18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1B96F9D1-D764-DFED-7B94-4880EDAF83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Bulle rectangulaire à coins arrondis 18">
              <a:extLst>
                <a:ext uri="{FF2B5EF4-FFF2-40B4-BE49-F238E27FC236}">
                  <a16:creationId xmlns:a16="http://schemas.microsoft.com/office/drawing/2014/main" id="{3C2AB336-1D3F-EA3B-EF2F-EC4ABC8BF5CE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Can we run a distributed-memory parallel program on a single multicore processor ?</a:t>
              </a: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5A7A6C5-D586-C2C9-A4A1-98A73ACEC9A5}"/>
              </a:ext>
            </a:extLst>
          </p:cNvPr>
          <p:cNvSpPr/>
          <p:nvPr/>
        </p:nvSpPr>
        <p:spPr>
          <a:xfrm>
            <a:off x="469901" y="495042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Yes, although the central RAM </a:t>
            </a:r>
            <a:r>
              <a:rPr lang="en-US" sz="160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is actually shared.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5124" name="Picture 4" descr="Fast and Innovative: Jülich Supercomputer Is a New Development from Europe  - Research &amp; Development World">
            <a:extLst>
              <a:ext uri="{FF2B5EF4-FFF2-40B4-BE49-F238E27FC236}">
                <a16:creationId xmlns:a16="http://schemas.microsoft.com/office/drawing/2014/main" id="{4E234F55-38AA-7B43-68F2-923DBEAAE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739" y="2007578"/>
            <a:ext cx="4829829" cy="32365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2704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80741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Getting Access to an HPC Infrastructure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B95601CA-9073-C35D-38C0-94999C12D3D0}"/>
              </a:ext>
            </a:extLst>
          </p:cNvPr>
          <p:cNvSpPr txBox="1"/>
          <p:nvPr/>
        </p:nvSpPr>
        <p:spPr>
          <a:xfrm>
            <a:off x="423409" y="1163778"/>
            <a:ext cx="51045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Blip>
                <a:blip r:embed="rId5"/>
              </a:buBlip>
            </a:pPr>
            <a:r>
              <a:rPr lang="en-US" b="1" dirty="0"/>
              <a:t>Locally</a:t>
            </a:r>
            <a:r>
              <a:rPr lang="en-US" dirty="0"/>
              <a:t> (you own one)</a:t>
            </a:r>
          </a:p>
          <a:p>
            <a:pPr algn="just"/>
            <a:r>
              <a:rPr lang="en-US" dirty="0"/>
              <a:t>     Current et Next-Generation </a:t>
            </a:r>
            <a:r>
              <a:rPr lang="en-US" b="1" dirty="0"/>
              <a:t>desktop processors   </a:t>
            </a:r>
            <a:r>
              <a:rPr lang="en-US" dirty="0"/>
              <a:t>might provide </a:t>
            </a:r>
            <a:r>
              <a:rPr lang="en-US" b="1" dirty="0"/>
              <a:t>sufficient level of computing power</a:t>
            </a:r>
            <a:r>
              <a:rPr lang="en-US" dirty="0"/>
              <a:t>, provided (one more time) that applications are implemented considered </a:t>
            </a:r>
            <a:r>
              <a:rPr lang="en-US" b="1" dirty="0"/>
              <a:t>all lever of performance </a:t>
            </a:r>
            <a:r>
              <a:rPr lang="en-US" dirty="0"/>
              <a:t>(multicore/SIMD/GPU/NPU/TPU)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FD15ED-B228-2BBD-7D0D-49E3879257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431716" y="1052938"/>
            <a:ext cx="2031277" cy="203127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3484883-5047-6383-2E08-307206EB79D8}"/>
              </a:ext>
            </a:extLst>
          </p:cNvPr>
          <p:cNvSpPr txBox="1"/>
          <p:nvPr/>
        </p:nvSpPr>
        <p:spPr>
          <a:xfrm>
            <a:off x="427397" y="3060036"/>
            <a:ext cx="51005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Blip>
                <a:blip r:embed="rId5"/>
              </a:buBlip>
            </a:pPr>
            <a:r>
              <a:rPr lang="en-US" b="1" dirty="0"/>
              <a:t>Remotely</a:t>
            </a:r>
            <a:r>
              <a:rPr lang="en-US" dirty="0"/>
              <a:t> (from an HPC Resources Center)</a:t>
            </a:r>
          </a:p>
          <a:p>
            <a:pPr algn="just"/>
            <a:r>
              <a:rPr lang="en-US" dirty="0"/>
              <a:t>     This can be an </a:t>
            </a:r>
            <a:r>
              <a:rPr lang="en-US" b="1" dirty="0"/>
              <a:t>HPC</a:t>
            </a:r>
            <a:r>
              <a:rPr lang="en-US" dirty="0"/>
              <a:t> </a:t>
            </a:r>
            <a:r>
              <a:rPr lang="en-US" b="1" dirty="0"/>
              <a:t>cluster of an institution</a:t>
            </a:r>
            <a:r>
              <a:rPr lang="en-US" dirty="0"/>
              <a:t> or a </a:t>
            </a:r>
            <a:r>
              <a:rPr lang="en-US" b="1" dirty="0"/>
              <a:t>supercomputer of an HPC </a:t>
            </a:r>
            <a:r>
              <a:rPr lang="en-US" dirty="0"/>
              <a:t>Center that is made available to the community through </a:t>
            </a:r>
            <a:r>
              <a:rPr lang="en-US" b="1" dirty="0"/>
              <a:t>user accounts </a:t>
            </a:r>
            <a:r>
              <a:rPr lang="en-US" dirty="0"/>
              <a:t>and </a:t>
            </a:r>
            <a:r>
              <a:rPr lang="en-US" b="1" dirty="0"/>
              <a:t>means of remote access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A4F1492-6003-D605-0974-062C6C642430}"/>
              </a:ext>
            </a:extLst>
          </p:cNvPr>
          <p:cNvSpPr txBox="1"/>
          <p:nvPr/>
        </p:nvSpPr>
        <p:spPr>
          <a:xfrm>
            <a:off x="437264" y="4708227"/>
            <a:ext cx="49937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Blip>
                <a:blip r:embed="rId5"/>
              </a:buBlip>
            </a:pPr>
            <a:r>
              <a:rPr lang="en-US" b="1" dirty="0"/>
              <a:t>Cloud</a:t>
            </a:r>
            <a:r>
              <a:rPr lang="en-US" dirty="0"/>
              <a:t> (through a Cloud Provider)</a:t>
            </a:r>
          </a:p>
          <a:p>
            <a:pPr algn="just"/>
            <a:r>
              <a:rPr lang="en-US" dirty="0"/>
              <a:t>     Also a </a:t>
            </a:r>
            <a:r>
              <a:rPr lang="en-US" b="1" dirty="0"/>
              <a:t>remote access </a:t>
            </a:r>
            <a:r>
              <a:rPr lang="en-US" dirty="0"/>
              <a:t>but with a </a:t>
            </a:r>
            <a:r>
              <a:rPr lang="en-US" b="1" dirty="0"/>
              <a:t>virtualized approach</a:t>
            </a:r>
            <a:r>
              <a:rPr lang="en-US" dirty="0"/>
              <a:t>. There you can get infrastructures (IaaS), platforms (Paas) and software (Saas) on a </a:t>
            </a:r>
            <a:r>
              <a:rPr lang="en-US" b="1" dirty="0"/>
              <a:t>flexible basis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24673AF-2C4C-B922-4DDE-AA26B980E3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7626" y="4469356"/>
            <a:ext cx="2535382" cy="169025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E2CF4C9-4F4B-C966-B11F-45BE4A7271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7959" y="2819494"/>
            <a:ext cx="2738651" cy="1478435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0F11B994-BC03-3AAE-15F3-C339B2C2B711}"/>
              </a:ext>
            </a:extLst>
          </p:cNvPr>
          <p:cNvGrpSpPr/>
          <p:nvPr/>
        </p:nvGrpSpPr>
        <p:grpSpPr>
          <a:xfrm>
            <a:off x="7393718" y="1317566"/>
            <a:ext cx="5143551" cy="1866322"/>
            <a:chOff x="6800239" y="1242918"/>
            <a:chExt cx="5143551" cy="1866322"/>
          </a:xfrm>
        </p:grpSpPr>
        <p:pic>
          <p:nvPicPr>
            <p:cNvPr id="32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05EA985C-EAD6-E49C-ED07-9548940D9A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Bulle rectangulaire à coins arrondis 32">
              <a:extLst>
                <a:ext uri="{FF2B5EF4-FFF2-40B4-BE49-F238E27FC236}">
                  <a16:creationId xmlns:a16="http://schemas.microsoft.com/office/drawing/2014/main" id="{3E7A8916-3F52-0522-274B-C6B0C2374684}"/>
                </a:ext>
              </a:extLst>
            </p:cNvPr>
            <p:cNvSpPr/>
            <p:nvPr/>
          </p:nvSpPr>
          <p:spPr>
            <a:xfrm>
              <a:off x="6800239" y="1336240"/>
              <a:ext cx="3412791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Pros and cons of private/local resources vs shared/remote ones ?</a:t>
              </a: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2321199-AE22-C2A7-E8C8-48FDF8545B3E}"/>
              </a:ext>
            </a:extLst>
          </p:cNvPr>
          <p:cNvSpPr/>
          <p:nvPr/>
        </p:nvSpPr>
        <p:spPr>
          <a:xfrm>
            <a:off x="7393718" y="2478986"/>
            <a:ext cx="3412792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Private: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easy/full access : costs</a:t>
            </a:r>
          </a:p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Shared: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cost/management restricted/partial access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9B6FFB4-3E13-106F-53B9-B34F298F80AA}"/>
              </a:ext>
            </a:extLst>
          </p:cNvPr>
          <p:cNvGrpSpPr/>
          <p:nvPr/>
        </p:nvGrpSpPr>
        <p:grpSpPr>
          <a:xfrm>
            <a:off x="5675562" y="4235827"/>
            <a:ext cx="3422139" cy="1905000"/>
            <a:chOff x="5675562" y="4235827"/>
            <a:chExt cx="3422139" cy="1905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73D8614-7A12-3D76-F04A-BAD46A284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75562" y="4235827"/>
              <a:ext cx="2514600" cy="1905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3618B4A-1DA9-90AE-A9F5-273A29E5E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211093" y="4238450"/>
              <a:ext cx="886608" cy="188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483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91158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Support Tools: Compilers – Libraries - Profilers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D7F139AB-7AA8-20AB-4C55-D5FB010E37E8}"/>
              </a:ext>
            </a:extLst>
          </p:cNvPr>
          <p:cNvSpPr txBox="1"/>
          <p:nvPr/>
        </p:nvSpPr>
        <p:spPr>
          <a:xfrm>
            <a:off x="423410" y="1136068"/>
            <a:ext cx="52430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Blip>
                <a:blip r:embed="rId5"/>
              </a:buBlip>
            </a:pPr>
            <a:r>
              <a:rPr lang="en-US" b="1" dirty="0"/>
              <a:t>Compilers: </a:t>
            </a:r>
            <a:r>
              <a:rPr lang="en-US" dirty="0"/>
              <a:t>Essential to get a </a:t>
            </a:r>
            <a:r>
              <a:rPr lang="en-US" b="1" dirty="0"/>
              <a:t>functional binary </a:t>
            </a:r>
            <a:r>
              <a:rPr lang="en-US" dirty="0"/>
              <a:t>or a version that is </a:t>
            </a:r>
            <a:r>
              <a:rPr lang="en-US" b="1" dirty="0"/>
              <a:t>compatible with the device</a:t>
            </a:r>
            <a:r>
              <a:rPr lang="en-US" dirty="0"/>
              <a:t>. Their </a:t>
            </a:r>
            <a:r>
              <a:rPr lang="en-US" b="1" dirty="0"/>
              <a:t>optimization functionality </a:t>
            </a:r>
            <a:r>
              <a:rPr lang="en-US" dirty="0"/>
              <a:t>is crucial for performance.</a:t>
            </a:r>
          </a:p>
          <a:p>
            <a:pPr algn="just"/>
            <a:r>
              <a:rPr lang="en-US" dirty="0"/>
              <a:t>     </a:t>
            </a:r>
            <a:r>
              <a:rPr lang="en-US" b="1" dirty="0"/>
              <a:t>Source-to-source compilers </a:t>
            </a:r>
            <a:r>
              <a:rPr lang="en-US" dirty="0"/>
              <a:t>are very useful to</a:t>
            </a:r>
          </a:p>
          <a:p>
            <a:pPr algn="just"/>
            <a:r>
              <a:rPr lang="en-US" dirty="0"/>
              <a:t>     seamlessly design specific versions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(multicore/GPU).</a:t>
            </a:r>
          </a:p>
        </p:txBody>
      </p:sp>
      <p:pic>
        <p:nvPicPr>
          <p:cNvPr id="1026" name="Picture 2" descr="How do compilers work? - DEV Community">
            <a:extLst>
              <a:ext uri="{FF2B5EF4-FFF2-40B4-BE49-F238E27FC236}">
                <a16:creationId xmlns:a16="http://schemas.microsoft.com/office/drawing/2014/main" id="{E25583D5-9E1B-DDC4-8C96-5E35D9EED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352" y="1163491"/>
            <a:ext cx="1579421" cy="192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600EDE97-5463-2B4C-AF8F-D3509A2694B6}"/>
              </a:ext>
            </a:extLst>
          </p:cNvPr>
          <p:cNvGrpSpPr/>
          <p:nvPr/>
        </p:nvGrpSpPr>
        <p:grpSpPr>
          <a:xfrm>
            <a:off x="437260" y="4475015"/>
            <a:ext cx="7071453" cy="1477328"/>
            <a:chOff x="437260" y="4475015"/>
            <a:chExt cx="7071453" cy="1477328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773D2CD-F32D-D879-747D-FF61BBBF2F74}"/>
                </a:ext>
              </a:extLst>
            </p:cNvPr>
            <p:cNvSpPr txBox="1"/>
            <p:nvPr/>
          </p:nvSpPr>
          <p:spPr>
            <a:xfrm>
              <a:off x="437260" y="4475015"/>
              <a:ext cx="524309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Blip>
                  <a:blip r:embed="rId5"/>
                </a:buBlip>
              </a:pPr>
              <a:r>
                <a:rPr lang="en-US" b="1" dirty="0"/>
                <a:t>Profilers: </a:t>
              </a:r>
              <a:r>
                <a:rPr lang="en-US" dirty="0"/>
                <a:t>It is not always sufficient to understand performance results from </a:t>
              </a:r>
              <a:r>
                <a:rPr lang="en-US" b="1" dirty="0"/>
                <a:t>prediction models </a:t>
              </a:r>
              <a:r>
                <a:rPr lang="en-US" dirty="0"/>
                <a:t>that are typically based on </a:t>
              </a:r>
              <a:r>
                <a:rPr lang="en-US" b="1" dirty="0"/>
                <a:t>static hypothesis</a:t>
              </a:r>
              <a:r>
                <a:rPr lang="en-US" dirty="0"/>
                <a:t>. Profilers are useful to get detailed information about </a:t>
              </a:r>
              <a:r>
                <a:rPr lang="en-US" b="1" dirty="0"/>
                <a:t>runtime events </a:t>
              </a:r>
              <a:r>
                <a:rPr lang="en-US" dirty="0"/>
                <a:t>and their </a:t>
              </a:r>
              <a:r>
                <a:rPr lang="en-US" b="1" dirty="0"/>
                <a:t>associated costs</a:t>
              </a:r>
              <a:r>
                <a:rPr lang="en-US" dirty="0"/>
                <a:t>.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EB3A1FD-46CE-5C17-6A0E-71512DE9A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66502" y="4594639"/>
              <a:ext cx="1842211" cy="1030761"/>
            </a:xfrm>
            <a:prstGeom prst="rect">
              <a:avLst/>
            </a:prstGeom>
          </p:spPr>
        </p:pic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8CD5767-167C-033C-D8A7-B57EB66AFD38}"/>
              </a:ext>
            </a:extLst>
          </p:cNvPr>
          <p:cNvGrpSpPr/>
          <p:nvPr/>
        </p:nvGrpSpPr>
        <p:grpSpPr>
          <a:xfrm>
            <a:off x="395699" y="3047997"/>
            <a:ext cx="7342780" cy="1291151"/>
            <a:chOff x="395699" y="3047997"/>
            <a:chExt cx="7342780" cy="129115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B14E54B-106F-A04B-DFC5-0263DA8369C1}"/>
                </a:ext>
              </a:extLst>
            </p:cNvPr>
            <p:cNvSpPr txBox="1"/>
            <p:nvPr/>
          </p:nvSpPr>
          <p:spPr>
            <a:xfrm>
              <a:off x="395699" y="3047997"/>
              <a:ext cx="524309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Blip>
                  <a:blip r:embed="rId5"/>
                </a:buBlip>
              </a:pPr>
              <a:r>
                <a:rPr lang="en-US" b="1" dirty="0"/>
                <a:t>Libraries: </a:t>
              </a:r>
              <a:r>
                <a:rPr lang="en-US" dirty="0"/>
                <a:t>Very important to get access to some </a:t>
              </a:r>
              <a:r>
                <a:rPr lang="en-US" b="1" dirty="0"/>
                <a:t>hardware/system features </a:t>
              </a:r>
              <a:r>
                <a:rPr lang="en-US" dirty="0"/>
                <a:t>and useful </a:t>
              </a:r>
              <a:r>
                <a:rPr lang="en-US" b="1" dirty="0"/>
                <a:t>kernels</a:t>
              </a:r>
              <a:r>
                <a:rPr lang="en-US" dirty="0"/>
                <a:t>.</a:t>
              </a:r>
            </a:p>
            <a:p>
              <a:pPr algn="just"/>
              <a:r>
                <a:rPr lang="en-US" dirty="0"/>
                <a:t>     Common key libraries are related to </a:t>
              </a:r>
              <a:r>
                <a:rPr lang="en-US" b="1" dirty="0"/>
                <a:t>OS, math,</a:t>
              </a:r>
            </a:p>
            <a:p>
              <a:pPr algn="just"/>
              <a:r>
                <a:rPr lang="en-US" b="1" dirty="0"/>
                <a:t>     parallel scheduling, APIs, …</a:t>
              </a:r>
              <a:endPara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BD38D196-7B19-88CA-9181-23F085165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05411" y="3138820"/>
              <a:ext cx="2133068" cy="1200328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74AA8EE-4B96-0B3E-072A-DE7B0490AA04}"/>
              </a:ext>
            </a:extLst>
          </p:cNvPr>
          <p:cNvGrpSpPr/>
          <p:nvPr/>
        </p:nvGrpSpPr>
        <p:grpSpPr>
          <a:xfrm>
            <a:off x="7738479" y="1192871"/>
            <a:ext cx="4687950" cy="1866322"/>
            <a:chOff x="7255840" y="1242918"/>
            <a:chExt cx="4687950" cy="1866322"/>
          </a:xfrm>
        </p:grpSpPr>
        <p:pic>
          <p:nvPicPr>
            <p:cNvPr id="29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74131690-74F8-A4E1-7B2A-34A2CB2C7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Bulle rectangulaire à coins arrondis 29">
              <a:extLst>
                <a:ext uri="{FF2B5EF4-FFF2-40B4-BE49-F238E27FC236}">
                  <a16:creationId xmlns:a16="http://schemas.microsoft.com/office/drawing/2014/main" id="{CB014EAB-6EB0-D414-2102-638AC0BBB0DE}"/>
                </a:ext>
              </a:extLst>
            </p:cNvPr>
            <p:cNvSpPr/>
            <p:nvPr/>
          </p:nvSpPr>
          <p:spPr>
            <a:xfrm>
              <a:off x="7255840" y="1336240"/>
              <a:ext cx="295719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Cite one of the most popular source-to-source compiler and its major features.</a:t>
              </a:r>
            </a:p>
          </p:txBody>
        </p:sp>
      </p:grp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90298EB8-4ACB-2A41-96B8-C5BDE30B0676}"/>
              </a:ext>
            </a:extLst>
          </p:cNvPr>
          <p:cNvSpPr/>
          <p:nvPr/>
        </p:nvSpPr>
        <p:spPr>
          <a:xfrm>
            <a:off x="7780040" y="2354291"/>
            <a:ext cx="29156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OpenMP.</a:t>
            </a:r>
          </a:p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Generates Multithread, SIMD, and GPU(Cuda)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F633AA5B-563C-120A-083B-8BA95D79D9E2}"/>
              </a:ext>
            </a:extLst>
          </p:cNvPr>
          <p:cNvGrpSpPr/>
          <p:nvPr/>
        </p:nvGrpSpPr>
        <p:grpSpPr>
          <a:xfrm>
            <a:off x="7780040" y="3633166"/>
            <a:ext cx="4687950" cy="1866322"/>
            <a:chOff x="7255840" y="1242918"/>
            <a:chExt cx="4687950" cy="1866322"/>
          </a:xfrm>
        </p:grpSpPr>
        <p:pic>
          <p:nvPicPr>
            <p:cNvPr id="33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CB3A4538-61B6-3F92-E10C-2BE9FCF016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Bulle rectangulaire à coins arrondis 33">
              <a:extLst>
                <a:ext uri="{FF2B5EF4-FFF2-40B4-BE49-F238E27FC236}">
                  <a16:creationId xmlns:a16="http://schemas.microsoft.com/office/drawing/2014/main" id="{84DAD1BF-3F1B-DF6B-931B-0F54270A9D2C}"/>
                </a:ext>
              </a:extLst>
            </p:cNvPr>
            <p:cNvSpPr/>
            <p:nvPr/>
          </p:nvSpPr>
          <p:spPr>
            <a:xfrm>
              <a:off x="7255840" y="1336240"/>
              <a:ext cx="295719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What kind of useful information can provided a profiler.</a:t>
              </a:r>
            </a:p>
          </p:txBody>
        </p:sp>
      </p:grp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F05537D1-FFE1-7C92-74AB-A7DE4BD10C00}"/>
              </a:ext>
            </a:extLst>
          </p:cNvPr>
          <p:cNvSpPr/>
          <p:nvPr/>
        </p:nvSpPr>
        <p:spPr>
          <a:xfrm>
            <a:off x="7821601" y="4794586"/>
            <a:ext cx="29156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Can spot </a:t>
            </a:r>
            <a:r>
              <a:rPr lang="en-US" sz="1600" i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memory leaks, poor cache efficiency, idle states, load imbalance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4876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110201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Performance Aspects: Absolute/Sustained Performance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71E3B351-B770-4AA8-AAAD-C9E572CE482D}"/>
              </a:ext>
            </a:extLst>
          </p:cNvPr>
          <p:cNvSpPr txBox="1"/>
          <p:nvPr/>
        </p:nvSpPr>
        <p:spPr>
          <a:xfrm>
            <a:off x="423408" y="1163777"/>
            <a:ext cx="11768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en-US" b="1" dirty="0"/>
              <a:t>Absolute Performance</a:t>
            </a:r>
            <a:r>
              <a:rPr lang="en-US" dirty="0"/>
              <a:t>, also called </a:t>
            </a:r>
            <a:r>
              <a:rPr lang="en-US" b="1" dirty="0"/>
              <a:t>Peak Performance</a:t>
            </a:r>
            <a:r>
              <a:rPr lang="en-US" dirty="0"/>
              <a:t>, is the </a:t>
            </a:r>
            <a:r>
              <a:rPr lang="en-US" b="1" dirty="0"/>
              <a:t>potential computing power </a:t>
            </a:r>
            <a:r>
              <a:rPr lang="en-US" dirty="0"/>
              <a:t>of the processor/machine.</a:t>
            </a:r>
          </a:p>
          <a:p>
            <a:r>
              <a:rPr lang="en-US" dirty="0"/>
              <a:t>     It is an </a:t>
            </a:r>
            <a:r>
              <a:rPr lang="en-US" b="1" dirty="0"/>
              <a:t>upper bound </a:t>
            </a:r>
            <a:r>
              <a:rPr lang="en-US" dirty="0"/>
              <a:t>of what can be expected from a computing system based on its </a:t>
            </a:r>
            <a:r>
              <a:rPr lang="en-US" b="1" dirty="0"/>
              <a:t>technical characteristics</a:t>
            </a:r>
            <a:r>
              <a:rPr lang="en-US" dirty="0"/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BAF135-2772-DB54-95FC-5DB33AF6F5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833" y="1988549"/>
            <a:ext cx="4839952" cy="18827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DA8AF0B-EF91-55C5-EED4-5276423B7D9F}"/>
              </a:ext>
            </a:extLst>
          </p:cNvPr>
          <p:cNvGrpSpPr/>
          <p:nvPr/>
        </p:nvGrpSpPr>
        <p:grpSpPr>
          <a:xfrm>
            <a:off x="5957450" y="1822289"/>
            <a:ext cx="6234541" cy="1598758"/>
            <a:chOff x="5957450" y="1822289"/>
            <a:chExt cx="6234541" cy="159875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AD3F561-148F-01D5-0827-EE908DE79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54435" y="2133991"/>
              <a:ext cx="2132567" cy="1287056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5543ABB-450F-71CB-BFC8-8011D6E730C1}"/>
                </a:ext>
              </a:extLst>
            </p:cNvPr>
            <p:cNvSpPr txBox="1"/>
            <p:nvPr/>
          </p:nvSpPr>
          <p:spPr>
            <a:xfrm>
              <a:off x="5957450" y="1822289"/>
              <a:ext cx="22421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ptos Narrow" panose="020B0004020202020204" pitchFamily="34" charset="0"/>
                </a:rPr>
                <a:t>FUGAKU Supercomputer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Google Shape;86;p17">
                  <a:extLst>
                    <a:ext uri="{FF2B5EF4-FFF2-40B4-BE49-F238E27FC236}">
                      <a16:creationId xmlns:a16="http://schemas.microsoft.com/office/drawing/2014/main" id="{93A3B19A-54C5-3057-72E5-086AF1081ED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053594" y="1890089"/>
                  <a:ext cx="4138397" cy="70246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ld Standard TT"/>
                    <a:buChar char="●"/>
                    <a:defRPr sz="1400" b="0" i="0" u="none" strike="noStrike" cap="none">
                      <a:solidFill>
                        <a:schemeClr val="dk1"/>
                      </a:solidFill>
                      <a:latin typeface="Old Standard TT"/>
                      <a:ea typeface="Old Standard TT"/>
                      <a:cs typeface="Old Standard TT"/>
                      <a:sym typeface="Old Standard TT"/>
                    </a:defRPr>
                  </a:lvl1pPr>
                  <a:lvl2pPr marL="914400" marR="0" lvl="1" indent="-304800" algn="l" rtl="0">
                    <a:lnSpc>
                      <a:spcPct val="115000"/>
                    </a:lnSpc>
                    <a:spcBef>
                      <a:spcPts val="160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200"/>
                    <a:buFont typeface="Old Standard TT"/>
                    <a:buChar char="○"/>
                    <a:defRPr sz="1200" b="0" i="0" u="none" strike="noStrike" cap="none">
                      <a:solidFill>
                        <a:schemeClr val="dk1"/>
                      </a:solidFill>
                      <a:latin typeface="Old Standard TT"/>
                      <a:ea typeface="Old Standard TT"/>
                      <a:cs typeface="Old Standard TT"/>
                      <a:sym typeface="Old Standard TT"/>
                    </a:defRPr>
                  </a:lvl2pPr>
                  <a:lvl3pPr marL="1371600" marR="0" lvl="2" indent="-304800" algn="l" rtl="0">
                    <a:lnSpc>
                      <a:spcPct val="115000"/>
                    </a:lnSpc>
                    <a:spcBef>
                      <a:spcPts val="160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200"/>
                    <a:buFont typeface="Old Standard TT"/>
                    <a:buChar char="■"/>
                    <a:defRPr sz="1200" b="0" i="0" u="none" strike="noStrike" cap="none">
                      <a:solidFill>
                        <a:schemeClr val="dk1"/>
                      </a:solidFill>
                      <a:latin typeface="Old Standard TT"/>
                      <a:ea typeface="Old Standard TT"/>
                      <a:cs typeface="Old Standard TT"/>
                      <a:sym typeface="Old Standard TT"/>
                    </a:defRPr>
                  </a:lvl3pPr>
                  <a:lvl4pPr marL="1828800" marR="0" lvl="3" indent="-304800" algn="l" rtl="0">
                    <a:lnSpc>
                      <a:spcPct val="115000"/>
                    </a:lnSpc>
                    <a:spcBef>
                      <a:spcPts val="160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200"/>
                    <a:buFont typeface="Old Standard TT"/>
                    <a:buChar char="●"/>
                    <a:defRPr sz="1200" b="0" i="0" u="none" strike="noStrike" cap="none">
                      <a:solidFill>
                        <a:schemeClr val="dk1"/>
                      </a:solidFill>
                      <a:latin typeface="Old Standard TT"/>
                      <a:ea typeface="Old Standard TT"/>
                      <a:cs typeface="Old Standard TT"/>
                      <a:sym typeface="Old Standard TT"/>
                    </a:defRPr>
                  </a:lvl4pPr>
                  <a:lvl5pPr marL="2286000" marR="0" lvl="4" indent="-304800" algn="l" rtl="0">
                    <a:lnSpc>
                      <a:spcPct val="115000"/>
                    </a:lnSpc>
                    <a:spcBef>
                      <a:spcPts val="160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200"/>
                    <a:buFont typeface="Old Standard TT"/>
                    <a:buChar char="○"/>
                    <a:defRPr sz="1200" b="0" i="0" u="none" strike="noStrike" cap="none">
                      <a:solidFill>
                        <a:schemeClr val="dk1"/>
                      </a:solidFill>
                      <a:latin typeface="Old Standard TT"/>
                      <a:ea typeface="Old Standard TT"/>
                      <a:cs typeface="Old Standard TT"/>
                      <a:sym typeface="Old Standard TT"/>
                    </a:defRPr>
                  </a:lvl5pPr>
                  <a:lvl6pPr marL="2743200" marR="0" lvl="5" indent="-304800" algn="l" rtl="0">
                    <a:lnSpc>
                      <a:spcPct val="115000"/>
                    </a:lnSpc>
                    <a:spcBef>
                      <a:spcPts val="160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200"/>
                    <a:buFont typeface="Old Standard TT"/>
                    <a:buChar char="■"/>
                    <a:defRPr sz="1200" b="0" i="0" u="none" strike="noStrike" cap="none">
                      <a:solidFill>
                        <a:schemeClr val="dk1"/>
                      </a:solidFill>
                      <a:latin typeface="Old Standard TT"/>
                      <a:ea typeface="Old Standard TT"/>
                      <a:cs typeface="Old Standard TT"/>
                      <a:sym typeface="Old Standard TT"/>
                    </a:defRPr>
                  </a:lvl6pPr>
                  <a:lvl7pPr marL="3200400" marR="0" lvl="6" indent="-304800" algn="l" rtl="0">
                    <a:lnSpc>
                      <a:spcPct val="115000"/>
                    </a:lnSpc>
                    <a:spcBef>
                      <a:spcPts val="160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200"/>
                    <a:buFont typeface="Old Standard TT"/>
                    <a:buChar char="●"/>
                    <a:defRPr sz="1200" b="0" i="0" u="none" strike="noStrike" cap="none">
                      <a:solidFill>
                        <a:schemeClr val="dk1"/>
                      </a:solidFill>
                      <a:latin typeface="Old Standard TT"/>
                      <a:ea typeface="Old Standard TT"/>
                      <a:cs typeface="Old Standard TT"/>
                      <a:sym typeface="Old Standard TT"/>
                    </a:defRPr>
                  </a:lvl7pPr>
                  <a:lvl8pPr marL="3657600" marR="0" lvl="7" indent="-304800" algn="l" rtl="0">
                    <a:lnSpc>
                      <a:spcPct val="115000"/>
                    </a:lnSpc>
                    <a:spcBef>
                      <a:spcPts val="160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200"/>
                    <a:buFont typeface="Old Standard TT"/>
                    <a:buChar char="○"/>
                    <a:defRPr sz="1200" b="0" i="0" u="none" strike="noStrike" cap="none">
                      <a:solidFill>
                        <a:schemeClr val="dk1"/>
                      </a:solidFill>
                      <a:latin typeface="Old Standard TT"/>
                      <a:ea typeface="Old Standard TT"/>
                      <a:cs typeface="Old Standard TT"/>
                      <a:sym typeface="Old Standard TT"/>
                    </a:defRPr>
                  </a:lvl8pPr>
                  <a:lvl9pPr marL="4114800" marR="0" lvl="8" indent="-304800" algn="l" rtl="0">
                    <a:lnSpc>
                      <a:spcPct val="115000"/>
                    </a:lnSpc>
                    <a:spcBef>
                      <a:spcPts val="1600"/>
                    </a:spcBef>
                    <a:spcAft>
                      <a:spcPts val="1600"/>
                    </a:spcAft>
                    <a:buClr>
                      <a:schemeClr val="dk1"/>
                    </a:buClr>
                    <a:buSzPts val="1200"/>
                    <a:buFont typeface="Old Standard TT"/>
                    <a:buChar char="■"/>
                    <a:defRPr sz="1200" b="0" i="0" u="none" strike="noStrike" cap="none">
                      <a:solidFill>
                        <a:schemeClr val="dk1"/>
                      </a:solidFill>
                      <a:latin typeface="Old Standard TT"/>
                      <a:ea typeface="Old Standard TT"/>
                      <a:cs typeface="Old Standard TT"/>
                      <a:sym typeface="Old Standard TT"/>
                    </a:defRPr>
                  </a:lvl9pPr>
                </a:lstStyle>
                <a:p>
                  <a:pPr marL="114300" indent="0" algn="just">
                    <a:lnSpc>
                      <a:spcPct val="100000"/>
                    </a:lnSpc>
                    <a:spcBef>
                      <a:spcPts val="1000"/>
                    </a:spcBef>
                    <a:buSzPts val="180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fr-FR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fr-FR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=7630848 ; </m:t>
                        </m:r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=2 ; </m:t>
                        </m:r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fr-FR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fr-FR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 smtClean="0">
                                <a:latin typeface="Cambria Math" panose="02040503050406030204" pitchFamily="18" charset="0"/>
                              </a:rPr>
                              <m:t>512</m:t>
                            </m:r>
                          </m:num>
                          <m:den>
                            <m:r>
                              <a:rPr lang="fr-FR" i="1" smtClean="0">
                                <a:latin typeface="Cambria Math" panose="02040503050406030204" pitchFamily="18" charset="0"/>
                              </a:rPr>
                              <m:t>64</m:t>
                            </m:r>
                          </m:den>
                        </m:f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 ;</m:t>
                        </m:r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=2.2 </m:t>
                        </m:r>
                      </m:oMath>
                    </m:oMathPara>
                  </a14:m>
                  <a:endParaRPr lang="fr-FR" dirty="0"/>
                </a:p>
                <a:p>
                  <a:pPr marL="114300" indent="0" algn="just">
                    <a:lnSpc>
                      <a:spcPct val="100000"/>
                    </a:lnSpc>
                    <a:spcBef>
                      <a:spcPts val="1000"/>
                    </a:spcBef>
                    <a:buSzPts val="1800"/>
                    <a:buNone/>
                  </a:pPr>
                  <a:endParaRPr lang="en-GB" dirty="0"/>
                </a:p>
              </p:txBody>
            </p:sp>
          </mc:Choice>
          <mc:Fallback xmlns="">
            <p:sp>
              <p:nvSpPr>
                <p:cNvPr id="16" name="Google Shape;86;p17">
                  <a:extLst>
                    <a:ext uri="{FF2B5EF4-FFF2-40B4-BE49-F238E27FC236}">
                      <a16:creationId xmlns:a16="http://schemas.microsoft.com/office/drawing/2014/main" id="{93A3B19A-54C5-3057-72E5-086AF1081E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53594" y="1890089"/>
                  <a:ext cx="4138397" cy="70246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E10E1C5-0D5D-6C8D-EA37-34638D848AAA}"/>
              </a:ext>
            </a:extLst>
          </p:cNvPr>
          <p:cNvGrpSpPr/>
          <p:nvPr/>
        </p:nvGrpSpPr>
        <p:grpSpPr>
          <a:xfrm>
            <a:off x="8187002" y="2245645"/>
            <a:ext cx="3774776" cy="2305627"/>
            <a:chOff x="8187002" y="2245645"/>
            <a:chExt cx="3774776" cy="2305627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BE3850DB-98AA-5BE7-484C-C89D54B00EFE}"/>
                </a:ext>
              </a:extLst>
            </p:cNvPr>
            <p:cNvGrpSpPr/>
            <p:nvPr/>
          </p:nvGrpSpPr>
          <p:grpSpPr>
            <a:xfrm>
              <a:off x="8187002" y="2245645"/>
              <a:ext cx="3774776" cy="2305627"/>
              <a:chOff x="8187002" y="2245645"/>
              <a:chExt cx="3774776" cy="230562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Google Shape;86;p17">
                    <a:extLst>
                      <a:ext uri="{FF2B5EF4-FFF2-40B4-BE49-F238E27FC236}">
                        <a16:creationId xmlns:a16="http://schemas.microsoft.com/office/drawing/2014/main" id="{DC8594CA-13D2-E1F1-407B-60BA719F422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8187002" y="2245645"/>
                    <a:ext cx="3774776" cy="68263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t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L="457200" marR="0" lvl="0" indent="-317500" algn="l" rtl="0">
                      <a:lnSpc>
                        <a:spcPct val="11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400"/>
                      <a:buFont typeface="Old Standard TT"/>
                      <a:buChar char="●"/>
                      <a:defRPr sz="1400" b="0" i="0" u="none" strike="noStrike" cap="none">
                        <a:solidFill>
                          <a:schemeClr val="dk1"/>
                        </a:solidFill>
                        <a:latin typeface="Old Standard TT"/>
                        <a:ea typeface="Old Standard TT"/>
                        <a:cs typeface="Old Standard TT"/>
                        <a:sym typeface="Old Standard TT"/>
                      </a:defRPr>
                    </a:lvl1pPr>
                    <a:lvl2pPr marL="914400" marR="0" lvl="1" indent="-304800" algn="l" rtl="0">
                      <a:lnSpc>
                        <a:spcPct val="115000"/>
                      </a:lnSpc>
                      <a:spcBef>
                        <a:spcPts val="160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200"/>
                      <a:buFont typeface="Old Standard TT"/>
                      <a:buChar char="○"/>
                      <a:defRPr sz="1200" b="0" i="0" u="none" strike="noStrike" cap="none">
                        <a:solidFill>
                          <a:schemeClr val="dk1"/>
                        </a:solidFill>
                        <a:latin typeface="Old Standard TT"/>
                        <a:ea typeface="Old Standard TT"/>
                        <a:cs typeface="Old Standard TT"/>
                        <a:sym typeface="Old Standard TT"/>
                      </a:defRPr>
                    </a:lvl2pPr>
                    <a:lvl3pPr marL="1371600" marR="0" lvl="2" indent="-304800" algn="l" rtl="0">
                      <a:lnSpc>
                        <a:spcPct val="115000"/>
                      </a:lnSpc>
                      <a:spcBef>
                        <a:spcPts val="160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200"/>
                      <a:buFont typeface="Old Standard TT"/>
                      <a:buChar char="■"/>
                      <a:defRPr sz="1200" b="0" i="0" u="none" strike="noStrike" cap="none">
                        <a:solidFill>
                          <a:schemeClr val="dk1"/>
                        </a:solidFill>
                        <a:latin typeface="Old Standard TT"/>
                        <a:ea typeface="Old Standard TT"/>
                        <a:cs typeface="Old Standard TT"/>
                        <a:sym typeface="Old Standard TT"/>
                      </a:defRPr>
                    </a:lvl3pPr>
                    <a:lvl4pPr marL="1828800" marR="0" lvl="3" indent="-304800" algn="l" rtl="0">
                      <a:lnSpc>
                        <a:spcPct val="115000"/>
                      </a:lnSpc>
                      <a:spcBef>
                        <a:spcPts val="160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200"/>
                      <a:buFont typeface="Old Standard TT"/>
                      <a:buChar char="●"/>
                      <a:defRPr sz="1200" b="0" i="0" u="none" strike="noStrike" cap="none">
                        <a:solidFill>
                          <a:schemeClr val="dk1"/>
                        </a:solidFill>
                        <a:latin typeface="Old Standard TT"/>
                        <a:ea typeface="Old Standard TT"/>
                        <a:cs typeface="Old Standard TT"/>
                        <a:sym typeface="Old Standard TT"/>
                      </a:defRPr>
                    </a:lvl4pPr>
                    <a:lvl5pPr marL="2286000" marR="0" lvl="4" indent="-304800" algn="l" rtl="0">
                      <a:lnSpc>
                        <a:spcPct val="115000"/>
                      </a:lnSpc>
                      <a:spcBef>
                        <a:spcPts val="160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200"/>
                      <a:buFont typeface="Old Standard TT"/>
                      <a:buChar char="○"/>
                      <a:defRPr sz="1200" b="0" i="0" u="none" strike="noStrike" cap="none">
                        <a:solidFill>
                          <a:schemeClr val="dk1"/>
                        </a:solidFill>
                        <a:latin typeface="Old Standard TT"/>
                        <a:ea typeface="Old Standard TT"/>
                        <a:cs typeface="Old Standard TT"/>
                        <a:sym typeface="Old Standard TT"/>
                      </a:defRPr>
                    </a:lvl5pPr>
                    <a:lvl6pPr marL="2743200" marR="0" lvl="5" indent="-304800" algn="l" rtl="0">
                      <a:lnSpc>
                        <a:spcPct val="115000"/>
                      </a:lnSpc>
                      <a:spcBef>
                        <a:spcPts val="160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200"/>
                      <a:buFont typeface="Old Standard TT"/>
                      <a:buChar char="■"/>
                      <a:defRPr sz="1200" b="0" i="0" u="none" strike="noStrike" cap="none">
                        <a:solidFill>
                          <a:schemeClr val="dk1"/>
                        </a:solidFill>
                        <a:latin typeface="Old Standard TT"/>
                        <a:ea typeface="Old Standard TT"/>
                        <a:cs typeface="Old Standard TT"/>
                        <a:sym typeface="Old Standard TT"/>
                      </a:defRPr>
                    </a:lvl6pPr>
                    <a:lvl7pPr marL="3200400" marR="0" lvl="6" indent="-304800" algn="l" rtl="0">
                      <a:lnSpc>
                        <a:spcPct val="115000"/>
                      </a:lnSpc>
                      <a:spcBef>
                        <a:spcPts val="160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200"/>
                      <a:buFont typeface="Old Standard TT"/>
                      <a:buChar char="●"/>
                      <a:defRPr sz="1200" b="0" i="0" u="none" strike="noStrike" cap="none">
                        <a:solidFill>
                          <a:schemeClr val="dk1"/>
                        </a:solidFill>
                        <a:latin typeface="Old Standard TT"/>
                        <a:ea typeface="Old Standard TT"/>
                        <a:cs typeface="Old Standard TT"/>
                        <a:sym typeface="Old Standard TT"/>
                      </a:defRPr>
                    </a:lvl7pPr>
                    <a:lvl8pPr marL="3657600" marR="0" lvl="7" indent="-304800" algn="l" rtl="0">
                      <a:lnSpc>
                        <a:spcPct val="115000"/>
                      </a:lnSpc>
                      <a:spcBef>
                        <a:spcPts val="160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200"/>
                      <a:buFont typeface="Old Standard TT"/>
                      <a:buChar char="○"/>
                      <a:defRPr sz="1200" b="0" i="0" u="none" strike="noStrike" cap="none">
                        <a:solidFill>
                          <a:schemeClr val="dk1"/>
                        </a:solidFill>
                        <a:latin typeface="Old Standard TT"/>
                        <a:ea typeface="Old Standard TT"/>
                        <a:cs typeface="Old Standard TT"/>
                        <a:sym typeface="Old Standard TT"/>
                      </a:defRPr>
                    </a:lvl8pPr>
                    <a:lvl9pPr marL="4114800" marR="0" lvl="8" indent="-304800" algn="l" rtl="0">
                      <a:lnSpc>
                        <a:spcPct val="115000"/>
                      </a:lnSpc>
                      <a:spcBef>
                        <a:spcPts val="1600"/>
                      </a:spcBef>
                      <a:spcAft>
                        <a:spcPts val="1600"/>
                      </a:spcAft>
                      <a:buClr>
                        <a:schemeClr val="dk1"/>
                      </a:buClr>
                      <a:buSzPts val="1200"/>
                      <a:buFont typeface="Old Standard TT"/>
                      <a:buChar char="■"/>
                      <a:defRPr sz="1200" b="0" i="0" u="none" strike="noStrike" cap="none">
                        <a:solidFill>
                          <a:schemeClr val="dk1"/>
                        </a:solidFill>
                        <a:latin typeface="Old Standard TT"/>
                        <a:ea typeface="Old Standard TT"/>
                        <a:cs typeface="Old Standard TT"/>
                        <a:sym typeface="Old Standard TT"/>
                      </a:defRPr>
                    </a:lvl9pPr>
                  </a:lstStyle>
                  <a:p>
                    <a:pPr marL="114300" indent="0" algn="just">
                      <a:lnSpc>
                        <a:spcPct val="100000"/>
                      </a:lnSpc>
                      <a:spcBef>
                        <a:spcPts val="1000"/>
                      </a:spcBef>
                      <a:buSzPts val="1800"/>
                      <a:buNone/>
                    </a:pP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a:rPr lang="fr-FR" b="0" i="0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7630848</m:t>
                        </m:r>
                        <m:r>
                          <a:rPr lang="fr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×4×8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2.2=537.21 </m:t>
                        </m:r>
                      </m:oMath>
                    </a14:m>
                    <a:r>
                      <a:rPr lang="en-GB" dirty="0">
                        <a:latin typeface="Aptos Narrow" panose="020B0004020202020204" pitchFamily="34" charset="0"/>
                      </a:rPr>
                      <a:t>PFLOPS.</a:t>
                    </a:r>
                  </a:p>
                </p:txBody>
              </p:sp>
            </mc:Choice>
            <mc:Fallback xmlns="">
              <p:sp>
                <p:nvSpPr>
                  <p:cNvPr id="18" name="Google Shape;86;p17">
                    <a:extLst>
                      <a:ext uri="{FF2B5EF4-FFF2-40B4-BE49-F238E27FC236}">
                        <a16:creationId xmlns:a16="http://schemas.microsoft.com/office/drawing/2014/main" id="{DC8594CA-13D2-E1F1-407B-60BA719F42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87002" y="2245645"/>
                    <a:ext cx="3774776" cy="68263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CA1DCC45-3E66-08F7-9BD9-2FDE374C32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84546" y="2747872"/>
                <a:ext cx="3009900" cy="1803400"/>
              </a:xfrm>
              <a:prstGeom prst="rect">
                <a:avLst/>
              </a:prstGeom>
            </p:spPr>
          </p:pic>
        </p:grp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3DB3C306-3959-C376-10BC-5E6B23BFD7AD}"/>
                </a:ext>
              </a:extLst>
            </p:cNvPr>
            <p:cNvCxnSpPr/>
            <p:nvPr/>
          </p:nvCxnSpPr>
          <p:spPr>
            <a:xfrm>
              <a:off x="10464355" y="2650887"/>
              <a:ext cx="1216236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15FDE7F3-24CE-EABB-2CB5-190B7A0F3AC2}"/>
                </a:ext>
              </a:extLst>
            </p:cNvPr>
            <p:cNvCxnSpPr>
              <a:cxnSpLocks/>
            </p:cNvCxnSpPr>
            <p:nvPr/>
          </p:nvCxnSpPr>
          <p:spPr>
            <a:xfrm>
              <a:off x="10339659" y="3288196"/>
              <a:ext cx="649684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8071E9D7-1EF1-3D6E-0ADA-CD922716AFCF}"/>
              </a:ext>
            </a:extLst>
          </p:cNvPr>
          <p:cNvSpPr txBox="1"/>
          <p:nvPr/>
        </p:nvSpPr>
        <p:spPr>
          <a:xfrm>
            <a:off x="437260" y="4128642"/>
            <a:ext cx="117547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en-US" b="1" dirty="0"/>
              <a:t>Relative Performance</a:t>
            </a:r>
            <a:r>
              <a:rPr lang="en-US" dirty="0"/>
              <a:t>, also called </a:t>
            </a:r>
            <a:r>
              <a:rPr lang="en-US" b="1" dirty="0"/>
              <a:t>Sustained Performance</a:t>
            </a:r>
            <a:r>
              <a:rPr lang="en-US" dirty="0"/>
              <a:t>, is the </a:t>
            </a:r>
            <a:r>
              <a:rPr lang="en-US" b="1" dirty="0"/>
              <a:t>measured computing speed </a:t>
            </a:r>
            <a:r>
              <a:rPr lang="en-US" dirty="0"/>
              <a:t>of the machine.</a:t>
            </a:r>
          </a:p>
          <a:p>
            <a:r>
              <a:rPr lang="en-US" dirty="0"/>
              <a:t>     It therefore includes all </a:t>
            </a:r>
            <a:r>
              <a:rPr lang="en-US" b="1" dirty="0"/>
              <a:t>operational realities (hardware and system) </a:t>
            </a:r>
            <a:r>
              <a:rPr lang="en-US" dirty="0"/>
              <a:t>related to the computation such as:</a:t>
            </a:r>
          </a:p>
          <a:p>
            <a:r>
              <a:rPr lang="en-US" dirty="0"/>
              <a:t>     </a:t>
            </a:r>
            <a:r>
              <a:rPr lang="en-US" i="1" dirty="0"/>
              <a:t>Memory accesses; branching; CPU frequency variation; idle states; contention on shared resources; synchronization; </a:t>
            </a:r>
          </a:p>
          <a:p>
            <a:r>
              <a:rPr lang="en-US" i="1" dirty="0"/>
              <a:t>     overhead of data exchanges; load imbalance; </a:t>
            </a:r>
          </a:p>
          <a:p>
            <a:r>
              <a:rPr lang="en-US" i="1" dirty="0"/>
              <a:t>     </a:t>
            </a:r>
            <a:r>
              <a:rPr lang="en-US" dirty="0"/>
              <a:t>There is always a </a:t>
            </a:r>
            <a:r>
              <a:rPr lang="en-US" b="1" dirty="0"/>
              <a:t>gap between sustained performance and absolute performance</a:t>
            </a:r>
            <a:r>
              <a:rPr lang="en-US" dirty="0"/>
              <a:t>.</a:t>
            </a:r>
            <a:endParaRPr lang="en-US" i="1" dirty="0"/>
          </a:p>
          <a:p>
            <a:endParaRPr lang="en-US" i="1" dirty="0"/>
          </a:p>
          <a:p>
            <a:r>
              <a:rPr lang="en-US" i="1" dirty="0"/>
              <a:t>     </a:t>
            </a:r>
            <a:r>
              <a:rPr lang="en-US" dirty="0"/>
              <a:t>The main objective of performance optimization is to get the </a:t>
            </a:r>
            <a:r>
              <a:rPr lang="en-US" b="1" dirty="0"/>
              <a:t>highest computing speed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(close the aforementioned gap)</a:t>
            </a:r>
            <a:r>
              <a:rPr lang="en-US" dirty="0"/>
              <a:t>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43140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88013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Performance Aspects: Speedup &amp; Scalability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97E8728-132B-8D60-E932-E36D1DD7A003}"/>
                  </a:ext>
                </a:extLst>
              </p:cNvPr>
              <p:cNvSpPr txBox="1"/>
              <p:nvPr/>
            </p:nvSpPr>
            <p:spPr>
              <a:xfrm>
                <a:off x="423408" y="1163777"/>
                <a:ext cx="11768583" cy="16766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Blip>
                    <a:blip r:embed="rId5"/>
                  </a:buBlip>
                </a:pPr>
                <a:r>
                  <a:rPr lang="en-US" dirty="0"/>
                  <a:t>The </a:t>
                </a:r>
                <a:r>
                  <a:rPr lang="en-US" b="1" dirty="0"/>
                  <a:t>speedup</a:t>
                </a:r>
                <a:r>
                  <a:rPr lang="en-US" dirty="0"/>
                  <a:t> refers to ratio between the execution time of a given program and its transformed one. </a:t>
                </a:r>
              </a:p>
              <a:p>
                <a:r>
                  <a:rPr lang="en-US" dirty="0"/>
                  <a:t>      When it comes to parallelism, it tells </a:t>
                </a:r>
                <a:r>
                  <a:rPr lang="en-US" b="1" dirty="0"/>
                  <a:t>how good is the parallelization</a:t>
                </a:r>
                <a:r>
                  <a:rPr lang="en-US" dirty="0"/>
                  <a:t>. </a:t>
                </a:r>
              </a:p>
              <a:p>
                <a:r>
                  <a:rPr lang="en-US" dirty="0"/>
                  <a:t>     Speedup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    Efficiency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]0,1]</m:t>
                    </m:r>
                  </m:oMath>
                </a14:m>
                <a:endParaRPr lang="fr-FR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fr-FR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𝑠𝑒𝑞𝑢𝑒𝑛𝑡𝑖𝑎𝑙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𝑒𝑥𝑒𝑐𝑢𝑡𝑖𝑜𝑛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𝑡𝑖𝑚𝑒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fr-FR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𝑝𝑎𝑟𝑎𝑙𝑙𝑒𝑙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𝑒𝑥𝑒𝑐𝑢𝑡𝑖𝑜𝑛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𝑡𝑖𝑚𝑒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       </m:t>
                    </m:r>
                  </m:oMath>
                </a14:m>
                <a:endParaRPr lang="fr-FR" b="0" i="1" dirty="0">
                  <a:latin typeface="Cambria Math" panose="02040503050406030204" pitchFamily="18" charset="0"/>
                </a:endParaRPr>
              </a:p>
              <a:p>
                <a:r>
                  <a:rPr lang="fr-FR" dirty="0"/>
                  <a:t>     </a:t>
                </a:r>
                <a14:m>
                  <m:oMath xmlns:m="http://schemas.openxmlformats.org/officeDocument/2006/math">
                    <m:r>
                      <a:rPr lang="fr-FR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𝑛𝑢𝑚𝑏𝑒𝑟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𝑝𝑟𝑜𝑐𝑒𝑠𝑠𝑜𝑟𝑠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97E8728-132B-8D60-E932-E36D1DD7A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08" y="1163777"/>
                <a:ext cx="11768583" cy="1676613"/>
              </a:xfrm>
              <a:prstGeom prst="rect">
                <a:avLst/>
              </a:prstGeom>
              <a:blipFill>
                <a:blip r:embed="rId6"/>
                <a:stretch>
                  <a:fillRect t="-1504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84924432-BA75-98AB-1D9C-3CA05666EAF7}"/>
              </a:ext>
            </a:extLst>
          </p:cNvPr>
          <p:cNvSpPr txBox="1"/>
          <p:nvPr/>
        </p:nvSpPr>
        <p:spPr>
          <a:xfrm>
            <a:off x="423405" y="3685306"/>
            <a:ext cx="117685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en-US" dirty="0"/>
              <a:t>The </a:t>
            </a:r>
            <a:r>
              <a:rPr lang="en-US" b="1" dirty="0"/>
              <a:t>scalability</a:t>
            </a:r>
            <a:r>
              <a:rPr lang="en-US" dirty="0"/>
              <a:t> refers to the ability of a program to </a:t>
            </a:r>
            <a:r>
              <a:rPr lang="en-US" b="1" dirty="0"/>
              <a:t>keep its effic</a:t>
            </a:r>
            <a:r>
              <a:rPr lang="en-US" dirty="0"/>
              <a:t>iency with a </a:t>
            </a:r>
            <a:r>
              <a:rPr lang="en-US" b="1" dirty="0"/>
              <a:t>growing size of computing resources</a:t>
            </a:r>
            <a:r>
              <a:rPr lang="en-US" dirty="0"/>
              <a:t> or an </a:t>
            </a:r>
            <a:r>
              <a:rPr lang="en-US" b="1" dirty="0"/>
              <a:t>increasing size of the problem </a:t>
            </a:r>
            <a:r>
              <a:rPr lang="en-US" dirty="0"/>
              <a:t>it solves. </a:t>
            </a:r>
          </a:p>
          <a:p>
            <a:endParaRPr lang="en-US" dirty="0"/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It is typical to have a so-called </a:t>
            </a:r>
            <a:r>
              <a:rPr lang="en-US" b="1" dirty="0"/>
              <a:t>weak scalability</a:t>
            </a:r>
            <a:r>
              <a:rPr lang="en-US" dirty="0"/>
              <a:t>, which means a decreasing efficiency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Sometimes it </a:t>
            </a:r>
            <a:r>
              <a:rPr lang="en-US" b="1" dirty="0"/>
              <a:t>better</a:t>
            </a:r>
            <a:r>
              <a:rPr lang="en-US" dirty="0"/>
              <a:t> to </a:t>
            </a:r>
            <a:r>
              <a:rPr lang="en-US" b="1" dirty="0"/>
              <a:t>use a subset of the supercomputer</a:t>
            </a:r>
          </a:p>
          <a:p>
            <a:pPr marL="742950" lvl="1" indent="-285750">
              <a:buBlip>
                <a:blip r:embed="rId7"/>
              </a:buBlip>
            </a:pPr>
            <a:r>
              <a:rPr lang="en-US" dirty="0"/>
              <a:t>Seeking </a:t>
            </a:r>
            <a:r>
              <a:rPr lang="en-US" b="1" dirty="0"/>
              <a:t>  good efficiency &amp; good scalability </a:t>
            </a:r>
            <a:r>
              <a:rPr lang="en-US" dirty="0"/>
              <a:t>is a challenging HPC task, especially on </a:t>
            </a:r>
            <a:r>
              <a:rPr lang="en-US" b="1" dirty="0"/>
              <a:t>large clusters</a:t>
            </a:r>
          </a:p>
          <a:p>
            <a:r>
              <a:rPr lang="en-US" dirty="0"/>
              <a:t>     </a:t>
            </a:r>
            <a:endParaRPr lang="en-US" sz="12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5674CEA-D48C-89E3-7C38-0569F229C1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9617" y="1430710"/>
            <a:ext cx="3553309" cy="195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6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96193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Performance Aspects: Performance Optimization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D5BBDBE3-E08E-7718-A817-E827F95AB4B6}"/>
              </a:ext>
            </a:extLst>
          </p:cNvPr>
          <p:cNvSpPr txBox="1"/>
          <p:nvPr/>
        </p:nvSpPr>
        <p:spPr>
          <a:xfrm>
            <a:off x="423408" y="1163777"/>
            <a:ext cx="11768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en-US" b="1" dirty="0"/>
              <a:t>Performance Optimization </a:t>
            </a:r>
            <a:r>
              <a:rPr lang="en-US" dirty="0"/>
              <a:t>on an HPC system should target </a:t>
            </a:r>
            <a:r>
              <a:rPr lang="en-US" b="1" dirty="0"/>
              <a:t>absolute performance</a:t>
            </a:r>
            <a:r>
              <a:rPr lang="en-US" dirty="0"/>
              <a:t>, </a:t>
            </a:r>
            <a:r>
              <a:rPr lang="en-US" b="1" dirty="0"/>
              <a:t>efficiency</a:t>
            </a:r>
            <a:r>
              <a:rPr lang="en-US" dirty="0"/>
              <a:t> and </a:t>
            </a:r>
            <a:r>
              <a:rPr lang="en-US" b="1" dirty="0"/>
              <a:t>scalability</a:t>
            </a:r>
            <a:r>
              <a:rPr lang="en-US" dirty="0"/>
              <a:t>. </a:t>
            </a:r>
            <a:endParaRPr lang="en-US" sz="1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7F74464-E442-AA23-51A0-EBF65B0D6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595" y="1840088"/>
            <a:ext cx="4892396" cy="347202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42E97B9-1EEA-671B-1B65-C54DA1E5017D}"/>
              </a:ext>
            </a:extLst>
          </p:cNvPr>
          <p:cNvSpPr txBox="1"/>
          <p:nvPr/>
        </p:nvSpPr>
        <p:spPr>
          <a:xfrm>
            <a:off x="423408" y="1593060"/>
            <a:ext cx="751103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Several aspects are to be investigated for this purpose:</a:t>
            </a:r>
          </a:p>
          <a:p>
            <a:endParaRPr lang="en-US" sz="800" dirty="0"/>
          </a:p>
          <a:p>
            <a:r>
              <a:rPr lang="en-GB" sz="1600" b="1" i="1" dirty="0">
                <a:solidFill>
                  <a:srgbClr val="0070C0"/>
                </a:solidFill>
              </a:rPr>
              <a:t>Computing unit: </a:t>
            </a:r>
            <a:r>
              <a:rPr lang="en-GB" sz="1600" b="1" i="1" dirty="0"/>
              <a:t>Scalability with a many computing units is hard</a:t>
            </a:r>
            <a:r>
              <a:rPr lang="en-GB" sz="1600" dirty="0"/>
              <a:t>. Full </a:t>
            </a:r>
            <a:r>
              <a:rPr lang="en-GB" sz="1600" b="1" i="1" dirty="0"/>
              <a:t>efficiency with SIMD</a:t>
            </a:r>
            <a:r>
              <a:rPr lang="en-GB" sz="1600" dirty="0"/>
              <a:t> computing is also </a:t>
            </a:r>
            <a:r>
              <a:rPr lang="en-GB" sz="1600" b="1" i="1" dirty="0"/>
              <a:t>non-trivial</a:t>
            </a:r>
            <a:r>
              <a:rPr lang="en-GB" sz="1600" dirty="0"/>
              <a:t>. </a:t>
            </a:r>
          </a:p>
          <a:p>
            <a:endParaRPr lang="en-GB" sz="800" dirty="0"/>
          </a:p>
          <a:p>
            <a:r>
              <a:rPr lang="en-GB" sz="1600" b="1" i="1" dirty="0">
                <a:solidFill>
                  <a:srgbClr val="0070C0"/>
                </a:solidFill>
              </a:rPr>
              <a:t>Memory configuration: </a:t>
            </a:r>
            <a:r>
              <a:rPr lang="en-GB" sz="1600" dirty="0"/>
              <a:t>On a NUMA machine, seek </a:t>
            </a:r>
            <a:r>
              <a:rPr lang="en-GB" sz="1600" b="1" i="1" dirty="0"/>
              <a:t>NUMA-unaware</a:t>
            </a:r>
            <a:r>
              <a:rPr lang="en-GB" sz="1600" dirty="0"/>
              <a:t> implementation. </a:t>
            </a:r>
          </a:p>
          <a:p>
            <a:endParaRPr lang="en-GB" sz="800" dirty="0"/>
          </a:p>
          <a:p>
            <a:r>
              <a:rPr lang="en-GB" sz="1600" b="1" i="1" dirty="0">
                <a:solidFill>
                  <a:srgbClr val="0070C0"/>
                </a:solidFill>
              </a:rPr>
              <a:t>Numerical sensitivity: </a:t>
            </a:r>
            <a:r>
              <a:rPr lang="en-GB" sz="1600" dirty="0"/>
              <a:t>Despite </a:t>
            </a:r>
            <a:r>
              <a:rPr lang="en-GB" sz="1600" b="1" i="1" dirty="0"/>
              <a:t>numerical accuracy risks</a:t>
            </a:r>
            <a:r>
              <a:rPr lang="en-GB" sz="1600" dirty="0"/>
              <a:t>, </a:t>
            </a:r>
            <a:r>
              <a:rPr lang="en-GB" sz="1600" b="1" i="1" dirty="0"/>
              <a:t>lower precision computation </a:t>
            </a:r>
            <a:r>
              <a:rPr lang="en-GB" sz="1600" dirty="0"/>
              <a:t>might leads to higher FLOPS 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GB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wider SIMD 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</a:t>
            </a:r>
            <a:r>
              <a:rPr lang="en-GB" sz="12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better data locality, Accelerators)</a:t>
            </a:r>
            <a:r>
              <a:rPr lang="en-GB" sz="1600" b="1" i="1" dirty="0"/>
              <a:t>.</a:t>
            </a:r>
          </a:p>
          <a:p>
            <a:endParaRPr lang="en-GB" sz="800" dirty="0"/>
          </a:p>
          <a:p>
            <a:r>
              <a:rPr lang="en-GB" sz="1600" b="1" i="1" dirty="0">
                <a:solidFill>
                  <a:srgbClr val="0070C0"/>
                </a:solidFill>
              </a:rPr>
              <a:t>Heterogeneity:</a:t>
            </a:r>
            <a:r>
              <a:rPr lang="en-GB" sz="1600" b="1" i="1" dirty="0"/>
              <a:t> CPU/GPU data transfers </a:t>
            </a:r>
            <a:r>
              <a:rPr lang="en-GB" sz="1600" dirty="0"/>
              <a:t>still needs a </a:t>
            </a:r>
            <a:r>
              <a:rPr lang="en-GB" sz="1600" b="1" i="1" dirty="0"/>
              <a:t>serious consideration</a:t>
            </a:r>
            <a:r>
              <a:rPr lang="en-GB" sz="1600" dirty="0"/>
              <a:t>. </a:t>
            </a:r>
          </a:p>
          <a:p>
            <a:endParaRPr lang="en-GB" sz="800" dirty="0"/>
          </a:p>
          <a:p>
            <a:r>
              <a:rPr lang="en-GB" sz="1600" b="1" i="1" dirty="0">
                <a:solidFill>
                  <a:srgbClr val="0070C0"/>
                </a:solidFill>
              </a:rPr>
              <a:t>Synchronization:</a:t>
            </a:r>
            <a:r>
              <a:rPr lang="en-GB" sz="1600" b="1" i="1" dirty="0"/>
              <a:t> Synchronizing</a:t>
            </a:r>
            <a:r>
              <a:rPr lang="en-GB" sz="1600" dirty="0"/>
              <a:t> 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scheduling constraints, critical sharing, concurrent updates, global conditions, checkpoints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</a:t>
            </a:r>
            <a:r>
              <a:rPr lang="en-GB" sz="1600" dirty="0"/>
              <a:t>on </a:t>
            </a:r>
            <a:r>
              <a:rPr lang="en-GB" sz="1600" b="1" i="1" dirty="0"/>
              <a:t>large-scale HPC clusters is costly </a:t>
            </a:r>
            <a:r>
              <a:rPr lang="en-GB" sz="1600" dirty="0"/>
              <a:t>and the </a:t>
            </a:r>
            <a:r>
              <a:rPr lang="en-GB" sz="1600" b="1" i="1" dirty="0"/>
              <a:t>effect on the scalability </a:t>
            </a:r>
            <a:r>
              <a:rPr lang="en-GB" sz="1600" dirty="0"/>
              <a:t>can be detrimental. </a:t>
            </a:r>
          </a:p>
          <a:p>
            <a:endParaRPr lang="en-GB" sz="800" dirty="0"/>
          </a:p>
          <a:p>
            <a:r>
              <a:rPr lang="en-GB" sz="1600" b="1" i="1" dirty="0">
                <a:solidFill>
                  <a:srgbClr val="0070C0"/>
                </a:solidFill>
              </a:rPr>
              <a:t>Data exchanges: </a:t>
            </a:r>
            <a:r>
              <a:rPr lang="en-GB" sz="1600" b="1" i="1" dirty="0"/>
              <a:t>Their cost </a:t>
            </a:r>
            <a:r>
              <a:rPr lang="en-GB" sz="1600" dirty="0"/>
              <a:t>depends on </a:t>
            </a:r>
            <a:r>
              <a:rPr lang="en-GB" sz="1600" b="1" i="1" dirty="0"/>
              <a:t>volume</a:t>
            </a:r>
            <a:r>
              <a:rPr lang="en-GB" sz="1600" dirty="0"/>
              <a:t> (amount of data exchanged), </a:t>
            </a:r>
            <a:r>
              <a:rPr lang="en-GB" sz="1600" b="1" i="1" dirty="0"/>
              <a:t>occurrence</a:t>
            </a:r>
            <a:r>
              <a:rPr lang="en-GB" sz="1600" dirty="0"/>
              <a:t> (how many times)  and </a:t>
            </a:r>
            <a:r>
              <a:rPr lang="en-GB" sz="1600" b="1" i="1" dirty="0"/>
              <a:t>quality</a:t>
            </a:r>
            <a:r>
              <a:rPr lang="en-GB" sz="1600" dirty="0"/>
              <a:t> (alignment with the physical interconnect). </a:t>
            </a:r>
          </a:p>
          <a:p>
            <a:endParaRPr lang="en-GB" sz="800" dirty="0"/>
          </a:p>
          <a:p>
            <a:r>
              <a:rPr lang="en-GB" sz="1600" b="1" i="1" dirty="0">
                <a:solidFill>
                  <a:srgbClr val="0070C0"/>
                </a:solidFill>
              </a:rPr>
              <a:t>Load balance: </a:t>
            </a:r>
            <a:r>
              <a:rPr lang="en-GB" sz="1600" dirty="0"/>
              <a:t>Parallel tasks (even SPMD) might have </a:t>
            </a:r>
            <a:r>
              <a:rPr lang="en-GB" sz="1600" b="1" i="1" dirty="0"/>
              <a:t>different execution time 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computing load, numerical and scheduling characteristics</a:t>
            </a: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), </a:t>
            </a:r>
            <a:r>
              <a:rPr lang="en-GB" sz="1600" dirty="0"/>
              <a:t>which effects scalability. </a:t>
            </a:r>
          </a:p>
        </p:txBody>
      </p:sp>
    </p:spTree>
    <p:extLst>
      <p:ext uri="{BB962C8B-B14F-4D97-AF65-F5344CB8AC3E}">
        <p14:creationId xmlns:p14="http://schemas.microsoft.com/office/powerpoint/2010/main" val="132663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936878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Performance Aspects: Questions &amp; Discussions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0AA0F4-D5B8-43F0-8284-8A65EF138C94}"/>
              </a:ext>
            </a:extLst>
          </p:cNvPr>
          <p:cNvGrpSpPr/>
          <p:nvPr/>
        </p:nvGrpSpPr>
        <p:grpSpPr>
          <a:xfrm>
            <a:off x="489415" y="1253469"/>
            <a:ext cx="5847790" cy="1866322"/>
            <a:chOff x="6096000" y="1242918"/>
            <a:chExt cx="5847790" cy="1866322"/>
          </a:xfrm>
        </p:grpSpPr>
        <p:pic>
          <p:nvPicPr>
            <p:cNvPr id="6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E4C38BCE-9205-96CE-C13A-91D8A10474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Bulle rectangulaire à coins arrondis 9">
              <a:extLst>
                <a:ext uri="{FF2B5EF4-FFF2-40B4-BE49-F238E27FC236}">
                  <a16:creationId xmlns:a16="http://schemas.microsoft.com/office/drawing/2014/main" id="{657D4F13-C23B-97A2-E292-6734CB2F8B66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Which aspects between 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absolute performance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, 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efficiency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, and </a:t>
              </a: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scalability</a:t>
              </a:r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 do you think is the most challenging ?</a:t>
              </a: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61DE699-85EB-9B17-3417-B3B19347A84E}"/>
              </a:ext>
            </a:extLst>
          </p:cNvPr>
          <p:cNvSpPr/>
          <p:nvPr/>
        </p:nvSpPr>
        <p:spPr>
          <a:xfrm>
            <a:off x="489416" y="241488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Its depends on the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structure of the  application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 and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the characteristic of the machine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4279174-EBA8-D4E4-3CA1-6F85A386FF41}"/>
              </a:ext>
            </a:extLst>
          </p:cNvPr>
          <p:cNvGrpSpPr/>
          <p:nvPr/>
        </p:nvGrpSpPr>
        <p:grpSpPr>
          <a:xfrm>
            <a:off x="469900" y="3789009"/>
            <a:ext cx="5847790" cy="1866322"/>
            <a:chOff x="6096000" y="1242918"/>
            <a:chExt cx="5847790" cy="1866322"/>
          </a:xfrm>
        </p:grpSpPr>
        <p:pic>
          <p:nvPicPr>
            <p:cNvPr id="17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5CBC53EB-5330-A15B-ECF0-DAE951E09D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Bulle rectangulaire à coins arrondis 17">
              <a:extLst>
                <a:ext uri="{FF2B5EF4-FFF2-40B4-BE49-F238E27FC236}">
                  <a16:creationId xmlns:a16="http://schemas.microsoft.com/office/drawing/2014/main" id="{32ABFD56-B03C-8CA2-93A6-797C38C209E1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Do you think that an optimize program will remain efficient on another machine ?</a:t>
              </a: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E6E7BA6-375C-312B-F16C-2D8DC126921F}"/>
              </a:ext>
            </a:extLst>
          </p:cNvPr>
          <p:cNvSpPr/>
          <p:nvPr/>
        </p:nvSpPr>
        <p:spPr>
          <a:xfrm>
            <a:off x="469901" y="495042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Maybe, but there is absolute reason to expect this has the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characteristics of the machine matter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.</a:t>
            </a:r>
          </a:p>
        </p:txBody>
      </p:sp>
      <p:pic>
        <p:nvPicPr>
          <p:cNvPr id="20" name="Picture 4" descr="Fast and Innovative: Jülich Supercomputer Is a New Development from Europe  - Research &amp; Development World">
            <a:extLst>
              <a:ext uri="{FF2B5EF4-FFF2-40B4-BE49-F238E27FC236}">
                <a16:creationId xmlns:a16="http://schemas.microsoft.com/office/drawing/2014/main" id="{AE29D8FD-E50A-84B4-9E9D-5812B16D6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739" y="2007578"/>
            <a:ext cx="4829829" cy="32365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1463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24759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Robustness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7A43698D-2D9A-C1A1-E752-B842D7B38A6B}"/>
              </a:ext>
            </a:extLst>
          </p:cNvPr>
          <p:cNvSpPr txBox="1"/>
          <p:nvPr/>
        </p:nvSpPr>
        <p:spPr>
          <a:xfrm>
            <a:off x="427794" y="1122741"/>
            <a:ext cx="11633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b="1" dirty="0"/>
              <a:t>larger is a cluster </a:t>
            </a:r>
            <a:r>
              <a:rPr lang="en-US" dirty="0"/>
              <a:t>the </a:t>
            </a:r>
            <a:r>
              <a:rPr lang="en-US" b="1" dirty="0"/>
              <a:t>higher is the probability of failure</a:t>
            </a:r>
            <a:r>
              <a:rPr lang="en-US" dirty="0"/>
              <a:t>.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b="1" dirty="0"/>
              <a:t>MTBF</a:t>
            </a:r>
            <a:r>
              <a:rPr lang="en-US" dirty="0"/>
              <a:t> (</a:t>
            </a:r>
            <a:r>
              <a:rPr lang="en-US" b="1" dirty="0"/>
              <a:t>M</a:t>
            </a:r>
            <a:r>
              <a:rPr lang="en-US" dirty="0"/>
              <a:t>ean </a:t>
            </a:r>
            <a:r>
              <a:rPr lang="en-US" b="1" dirty="0"/>
              <a:t>T</a:t>
            </a:r>
            <a:r>
              <a:rPr lang="en-US" dirty="0"/>
              <a:t>ime </a:t>
            </a:r>
            <a:r>
              <a:rPr lang="en-US" b="1" dirty="0"/>
              <a:t>B</a:t>
            </a:r>
            <a:r>
              <a:rPr lang="en-US" dirty="0"/>
              <a:t>etween </a:t>
            </a:r>
            <a:r>
              <a:rPr lang="en-US" b="1" dirty="0"/>
              <a:t>F</a:t>
            </a:r>
            <a:r>
              <a:rPr lang="en-US" dirty="0"/>
              <a:t>ailures) is the typical metric for a </a:t>
            </a:r>
            <a:r>
              <a:rPr lang="en-US" b="1" dirty="0"/>
              <a:t>computing system </a:t>
            </a:r>
            <a:r>
              <a:rPr lang="en-US" dirty="0"/>
              <a:t>and </a:t>
            </a:r>
            <a:r>
              <a:rPr lang="en-US" b="1" dirty="0"/>
              <a:t>associated components </a:t>
            </a:r>
            <a:r>
              <a:rPr lang="en-US" dirty="0"/>
              <a:t>too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A hardware failure can have internal and external causes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The so-called </a:t>
            </a:r>
            <a:r>
              <a:rPr lang="en-US" b="1" dirty="0"/>
              <a:t>fault-tolerance</a:t>
            </a:r>
            <a:r>
              <a:rPr lang="en-US" dirty="0"/>
              <a:t> is the ability to </a:t>
            </a:r>
            <a:r>
              <a:rPr lang="en-US" b="1" dirty="0"/>
              <a:t>cope with failure </a:t>
            </a:r>
            <a:r>
              <a:rPr lang="en-US" dirty="0"/>
              <a:t>without fatal consequences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BE5C76-7F6F-E287-930E-701BE21D2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6378" y="3597960"/>
            <a:ext cx="1283309" cy="191238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399396D-DDDF-D469-9C9E-5DB7EE354F48}"/>
              </a:ext>
            </a:extLst>
          </p:cNvPr>
          <p:cNvSpPr txBox="1"/>
          <p:nvPr/>
        </p:nvSpPr>
        <p:spPr>
          <a:xfrm>
            <a:off x="394837" y="2757073"/>
            <a:ext cx="116330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About Fault-tolerance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b="1" dirty="0"/>
              <a:t>Fault-tolerance</a:t>
            </a:r>
            <a:r>
              <a:rPr lang="en-US" dirty="0"/>
              <a:t> is crucial with </a:t>
            </a:r>
            <a:r>
              <a:rPr lang="en-US" b="1" dirty="0"/>
              <a:t>large-scale HPC</a:t>
            </a:r>
            <a:r>
              <a:rPr lang="en-US" dirty="0"/>
              <a:t>, especially with </a:t>
            </a:r>
            <a:r>
              <a:rPr lang="en-US" b="1" dirty="0"/>
              <a:t>long-duration tasks </a:t>
            </a:r>
            <a:r>
              <a:rPr lang="en-US" sz="1600" dirty="0"/>
              <a:t>(e.g.: </a:t>
            </a:r>
            <a:r>
              <a:rPr lang="en-US" sz="1600" i="1" dirty="0"/>
              <a:t>large numerical simulations</a:t>
            </a:r>
            <a:r>
              <a:rPr lang="en-US" sz="1600" dirty="0"/>
              <a:t>)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Serious and regular </a:t>
            </a:r>
            <a:r>
              <a:rPr lang="en-US" b="1" dirty="0"/>
              <a:t>hardware</a:t>
            </a:r>
            <a:r>
              <a:rPr lang="en-US" dirty="0"/>
              <a:t> </a:t>
            </a:r>
            <a:r>
              <a:rPr lang="en-US" b="1" dirty="0"/>
              <a:t>maintenance</a:t>
            </a:r>
            <a:r>
              <a:rPr lang="en-US" dirty="0"/>
              <a:t> is essential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b="1" dirty="0"/>
              <a:t>Software-level fault-tolerance</a:t>
            </a:r>
            <a:r>
              <a:rPr lang="en-US" dirty="0"/>
              <a:t>: </a:t>
            </a:r>
            <a:r>
              <a:rPr lang="en-US" i="1" dirty="0"/>
              <a:t>OS</a:t>
            </a:r>
            <a:r>
              <a:rPr lang="en-US" dirty="0"/>
              <a:t>, </a:t>
            </a:r>
            <a:r>
              <a:rPr lang="en-US" i="1" dirty="0"/>
              <a:t>Jobs Scheduling-Monitoring</a:t>
            </a:r>
            <a:r>
              <a:rPr lang="en-US" dirty="0"/>
              <a:t>, and </a:t>
            </a:r>
            <a:r>
              <a:rPr lang="en-US" i="1" dirty="0"/>
              <a:t>Applications</a:t>
            </a:r>
          </a:p>
          <a:p>
            <a:endParaRPr lang="en-US" sz="800" i="1" dirty="0"/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At the application-level, </a:t>
            </a:r>
            <a:r>
              <a:rPr lang="en-US" b="1" dirty="0"/>
              <a:t>fault-tolerance techniques </a:t>
            </a:r>
            <a:r>
              <a:rPr lang="en-US" dirty="0"/>
              <a:t>include: </a:t>
            </a:r>
            <a:r>
              <a:rPr lang="en-US" i="1" dirty="0"/>
              <a:t>regular backup and checking, </a:t>
            </a:r>
          </a:p>
          <a:p>
            <a:r>
              <a:rPr lang="en-US" i="1" dirty="0"/>
              <a:t>     restart mechanism, task migration, redundant computation, error correction, anticipation, …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DF9BF6D-7A7D-C51C-A1FB-DC5692F03B1D}"/>
              </a:ext>
            </a:extLst>
          </p:cNvPr>
          <p:cNvGrpSpPr/>
          <p:nvPr/>
        </p:nvGrpSpPr>
        <p:grpSpPr>
          <a:xfrm>
            <a:off x="7084423" y="4988693"/>
            <a:ext cx="3541146" cy="945409"/>
            <a:chOff x="6096000" y="1242918"/>
            <a:chExt cx="5847790" cy="1866322"/>
          </a:xfrm>
        </p:grpSpPr>
        <p:pic>
          <p:nvPicPr>
            <p:cNvPr id="13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0E406722-B39A-009B-1A08-C5D4CF09B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Bulle rectangulaire à coins arrondis 13">
              <a:extLst>
                <a:ext uri="{FF2B5EF4-FFF2-40B4-BE49-F238E27FC236}">
                  <a16:creationId xmlns:a16="http://schemas.microsoft.com/office/drawing/2014/main" id="{CB3AE0B0-1C21-0029-8FFD-2603FD330F6B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Failure-aware Program?</a:t>
              </a:r>
            </a:p>
          </p:txBody>
        </p:sp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DFEB6D7-30D1-36AE-4F7C-ABA91A0E8E27}"/>
              </a:ext>
            </a:extLst>
          </p:cNvPr>
          <p:cNvSpPr/>
          <p:nvPr/>
        </p:nvSpPr>
        <p:spPr>
          <a:xfrm>
            <a:off x="7084423" y="5657563"/>
            <a:ext cx="2493079" cy="4397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Periodic savings on disk</a:t>
            </a:r>
          </a:p>
        </p:txBody>
      </p:sp>
    </p:spTree>
    <p:extLst>
      <p:ext uri="{BB962C8B-B14F-4D97-AF65-F5344CB8AC3E}">
        <p14:creationId xmlns:p14="http://schemas.microsoft.com/office/powerpoint/2010/main" val="330506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45130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Energy: Fundamentals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62C36449-5A90-6F99-7ED3-3284584708A9}"/>
              </a:ext>
            </a:extLst>
          </p:cNvPr>
          <p:cNvSpPr txBox="1"/>
          <p:nvPr/>
        </p:nvSpPr>
        <p:spPr>
          <a:xfrm>
            <a:off x="432788" y="1127867"/>
            <a:ext cx="8378319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Energy for IT</a:t>
            </a:r>
          </a:p>
          <a:p>
            <a:endParaRPr lang="en-US" sz="800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Energy is an </a:t>
            </a:r>
            <a:r>
              <a:rPr lang="en-US" b="1" dirty="0"/>
              <a:t>essential need for the life </a:t>
            </a:r>
            <a:r>
              <a:rPr lang="en-US" dirty="0"/>
              <a:t>of a computing system</a:t>
            </a:r>
          </a:p>
          <a:p>
            <a:pPr marL="742950" lvl="1" indent="-285750">
              <a:buBlip>
                <a:blip r:embed="rId6"/>
              </a:buBlip>
            </a:pPr>
            <a:r>
              <a:rPr lang="en-US" b="1" dirty="0"/>
              <a:t>computing devices </a:t>
            </a:r>
            <a:r>
              <a:rPr lang="en-US" dirty="0"/>
              <a:t>and associated IT components</a:t>
            </a:r>
          </a:p>
          <a:p>
            <a:pPr marL="742950" lvl="1" indent="-285750">
              <a:buBlip>
                <a:blip r:embed="rId6"/>
              </a:buBlip>
            </a:pPr>
            <a:r>
              <a:rPr lang="en-US" b="1" dirty="0"/>
              <a:t>cooling system </a:t>
            </a:r>
            <a:r>
              <a:rPr lang="en-US" dirty="0"/>
              <a:t>(heat dissipation is a potential source of hardware failure</a:t>
            </a:r>
          </a:p>
          <a:p>
            <a:pPr lvl="1"/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The focus on energy considers </a:t>
            </a:r>
            <a:r>
              <a:rPr lang="en-US" b="1" dirty="0">
                <a:latin typeface="Aptos Narrow" panose="020B0004020202020204" pitchFamily="34" charset="0"/>
              </a:rPr>
              <a:t>production/supply/availability/cost/quality</a:t>
            </a:r>
            <a:r>
              <a:rPr lang="en-US" dirty="0">
                <a:latin typeface="Aptos Narrow" panose="020B0004020202020204" pitchFamily="34" charset="0"/>
              </a:rPr>
              <a:t>(nature)  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Energy is a </a:t>
            </a:r>
            <a:r>
              <a:rPr lang="en-US" b="1" dirty="0"/>
              <a:t>critical resource with embedded systems </a:t>
            </a:r>
            <a:r>
              <a:rPr lang="en-US" dirty="0"/>
              <a:t>since it is limited (battery)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Energy consumption </a:t>
            </a:r>
            <a:r>
              <a:rPr lang="en-US" b="1" dirty="0"/>
              <a:t>can be managed </a:t>
            </a:r>
            <a:r>
              <a:rPr lang="en-US" dirty="0"/>
              <a:t>through </a:t>
            </a:r>
            <a:r>
              <a:rPr lang="en-US" b="1" dirty="0"/>
              <a:t>related techniques </a:t>
            </a:r>
            <a:r>
              <a:rPr lang="en-US" b="1" dirty="0">
                <a:solidFill>
                  <a:srgbClr val="C00000"/>
                </a:solidFill>
              </a:rPr>
              <a:t>(important!)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2EF5E6-0D01-FD40-8907-1FC59FF3FE71}"/>
              </a:ext>
            </a:extLst>
          </p:cNvPr>
          <p:cNvSpPr txBox="1"/>
          <p:nvPr/>
        </p:nvSpPr>
        <p:spPr>
          <a:xfrm>
            <a:off x="411563" y="3815123"/>
            <a:ext cx="814934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Green500</a:t>
            </a:r>
          </a:p>
          <a:p>
            <a:r>
              <a:rPr lang="en-US" dirty="0"/>
              <a:t>This an annual (or bi-annual) world ranking of supercomputers </a:t>
            </a:r>
          </a:p>
          <a:p>
            <a:r>
              <a:rPr lang="en-US" dirty="0"/>
              <a:t>based on power consumption (beside performance). </a:t>
            </a:r>
          </a:p>
          <a:p>
            <a:endParaRPr lang="en-US" sz="800" dirty="0"/>
          </a:p>
          <a:p>
            <a:pPr marL="285750" indent="-285750">
              <a:buBlip>
                <a:blip r:embed="rId6"/>
              </a:buBlip>
            </a:pPr>
            <a:r>
              <a:rPr lang="en-US" dirty="0"/>
              <a:t>Energy efficiency is </a:t>
            </a:r>
            <a:r>
              <a:rPr lang="en-US" b="1" dirty="0"/>
              <a:t>not correlated with computation power</a:t>
            </a:r>
          </a:p>
          <a:p>
            <a:endParaRPr lang="en-US" sz="800" dirty="0"/>
          </a:p>
          <a:p>
            <a:pPr marL="285750" indent="-285750">
              <a:buBlip>
                <a:blip r:embed="rId6"/>
              </a:buBlip>
            </a:pPr>
            <a:r>
              <a:rPr lang="en-US" dirty="0"/>
              <a:t>The typical unit is </a:t>
            </a:r>
            <a:r>
              <a:rPr lang="en-US" b="1" dirty="0"/>
              <a:t>FLOPS/W</a:t>
            </a:r>
            <a:r>
              <a:rPr lang="en-US" dirty="0"/>
              <a:t> (flops per Watt)</a:t>
            </a:r>
          </a:p>
          <a:p>
            <a:endParaRPr lang="en-US" sz="800" dirty="0"/>
          </a:p>
          <a:p>
            <a:pPr marL="285750" indent="-285750">
              <a:buBlip>
                <a:blip r:embed="rId6"/>
              </a:buBlip>
            </a:pPr>
            <a:r>
              <a:rPr lang="en-US" dirty="0"/>
              <a:t>Addition </a:t>
            </a:r>
            <a:r>
              <a:rPr lang="en-US" b="1" dirty="0"/>
              <a:t>energy consuming mechanism </a:t>
            </a:r>
            <a:r>
              <a:rPr lang="en-US" dirty="0"/>
              <a:t>such as </a:t>
            </a:r>
            <a:r>
              <a:rPr lang="en-US" b="1" dirty="0"/>
              <a:t>cooling</a:t>
            </a:r>
            <a:r>
              <a:rPr lang="en-US" dirty="0"/>
              <a:t> should be considered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3956A34-7236-3866-E406-DBCD1934D9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5266" y="2650024"/>
            <a:ext cx="3404131" cy="348635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F83CC0E-9755-C477-B595-7D32B5D513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3781" y="1192025"/>
            <a:ext cx="2785269" cy="138853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A0F741A-9E68-02B0-8C66-6253AE37B87A}"/>
              </a:ext>
            </a:extLst>
          </p:cNvPr>
          <p:cNvSpPr txBox="1"/>
          <p:nvPr/>
        </p:nvSpPr>
        <p:spPr>
          <a:xfrm>
            <a:off x="8378162" y="1176447"/>
            <a:ext cx="20120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https://www.nrdc.org/bio/pierre-delforge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90E7C7-4FAA-7C18-7398-78CC348570F0}"/>
              </a:ext>
            </a:extLst>
          </p:cNvPr>
          <p:cNvSpPr txBox="1"/>
          <p:nvPr/>
        </p:nvSpPr>
        <p:spPr>
          <a:xfrm>
            <a:off x="9716452" y="224596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IDLE</a:t>
            </a:r>
          </a:p>
        </p:txBody>
      </p:sp>
    </p:spTree>
    <p:extLst>
      <p:ext uri="{BB962C8B-B14F-4D97-AF65-F5344CB8AC3E}">
        <p14:creationId xmlns:p14="http://schemas.microsoft.com/office/powerpoint/2010/main" val="308879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33911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Energy: Lifecycle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9D80DCA2-E60D-E6A7-449C-5C17C702C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8762" y="163044"/>
            <a:ext cx="2247238" cy="84408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844E47-2544-FCBA-A396-80D7A06C23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394" y="1322729"/>
            <a:ext cx="3291856" cy="343446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0186F5-662F-0295-B502-43365CD97C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9848" y="1369763"/>
            <a:ext cx="4520473" cy="33726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EACD5EB-21AB-35C5-3C28-AE4F3B9477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8746" y="1274642"/>
            <a:ext cx="3571984" cy="344230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F0D68C-92BA-C779-A01D-B6941C36DF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921" y="4869025"/>
            <a:ext cx="10720892" cy="58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35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48982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Energy: Costs &amp; Impacts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4AA13DEE-96CE-FF40-4BAA-29BB02BFF318}"/>
              </a:ext>
            </a:extLst>
          </p:cNvPr>
          <p:cNvSpPr txBox="1"/>
          <p:nvPr/>
        </p:nvSpPr>
        <p:spPr>
          <a:xfrm>
            <a:off x="416219" y="1157466"/>
            <a:ext cx="1098903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en-US" b="1" dirty="0"/>
              <a:t>Energy</a:t>
            </a:r>
            <a:r>
              <a:rPr lang="en-US" dirty="0"/>
              <a:t> has a </a:t>
            </a:r>
            <a:r>
              <a:rPr lang="en-US" b="1" dirty="0"/>
              <a:t>financial cost </a:t>
            </a:r>
            <a:r>
              <a:rPr lang="en-US" dirty="0"/>
              <a:t>and a </a:t>
            </a:r>
            <a:r>
              <a:rPr lang="en-US" b="1" dirty="0"/>
              <a:t>CO</a:t>
            </a:r>
            <a:r>
              <a:rPr lang="en-US" b="1" baseline="-25000" dirty="0"/>
              <a:t>2</a:t>
            </a:r>
            <a:r>
              <a:rPr lang="en-US" b="1" dirty="0"/>
              <a:t> equivalent </a:t>
            </a:r>
            <a:r>
              <a:rPr lang="en-US" dirty="0"/>
              <a:t>(both depend on the considered region)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The corresponding </a:t>
            </a:r>
            <a:r>
              <a:rPr lang="en-US" b="1" dirty="0"/>
              <a:t>CO</a:t>
            </a:r>
            <a:r>
              <a:rPr lang="en-US" b="1" baseline="-25000" dirty="0"/>
              <a:t>2</a:t>
            </a:r>
            <a:r>
              <a:rPr lang="en-US" b="1" dirty="0"/>
              <a:t> emission </a:t>
            </a:r>
            <a:r>
              <a:rPr lang="en-US" dirty="0"/>
              <a:t>is a serious concern, thus the focus on </a:t>
            </a:r>
            <a:r>
              <a:rPr lang="en-US" b="1" dirty="0"/>
              <a:t>renewables</a:t>
            </a:r>
          </a:p>
          <a:p>
            <a:endParaRPr lang="en-US" sz="800" b="1" dirty="0"/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The </a:t>
            </a:r>
            <a:r>
              <a:rPr lang="en-US" b="1" dirty="0"/>
              <a:t>consumption of natural resources </a:t>
            </a:r>
            <a:r>
              <a:rPr lang="en-US" dirty="0"/>
              <a:t>for energy production and cooling system (water) is a also </a:t>
            </a:r>
            <a:r>
              <a:rPr lang="en-US" b="1" dirty="0"/>
              <a:t>a concern</a:t>
            </a:r>
          </a:p>
          <a:p>
            <a:endParaRPr lang="en-US" sz="800" b="1" dirty="0"/>
          </a:p>
          <a:p>
            <a:pPr marL="285750" indent="-285750">
              <a:buBlip>
                <a:blip r:embed="rId5"/>
              </a:buBlip>
            </a:pPr>
            <a:r>
              <a:rPr lang="en-US" b="1" dirty="0"/>
              <a:t>AI Boom </a:t>
            </a:r>
            <a:r>
              <a:rPr lang="en-US" dirty="0"/>
              <a:t>has exacerbated the the </a:t>
            </a:r>
            <a:r>
              <a:rPr lang="en-US" b="1" dirty="0"/>
              <a:t>alarming level of energy needs </a:t>
            </a:r>
            <a:r>
              <a:rPr lang="en-US" dirty="0"/>
              <a:t>and </a:t>
            </a:r>
            <a:r>
              <a:rPr lang="en-US" b="1" dirty="0"/>
              <a:t>natural resources waste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10F9DCF-4902-147B-11D3-73A8937007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746" y="2727125"/>
            <a:ext cx="2465727" cy="33903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DC975C-D7BE-CC4D-969E-EFB602A597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7346" y="2727125"/>
            <a:ext cx="2724003" cy="33419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BDAD64E-9033-D40C-9556-6C99F10238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7568" y="2661796"/>
            <a:ext cx="3563465" cy="348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4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656897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Energy: Energy-Aware Computing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C1031A76-70D7-5797-3FE7-B392B10F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7758" y="1400447"/>
            <a:ext cx="5289969" cy="405710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C295EB9-A644-FC25-AB3D-3112125E5F15}"/>
              </a:ext>
            </a:extLst>
          </p:cNvPr>
          <p:cNvSpPr txBox="1"/>
          <p:nvPr/>
        </p:nvSpPr>
        <p:spPr>
          <a:xfrm>
            <a:off x="416219" y="1145887"/>
            <a:ext cx="6272358" cy="2534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US" dirty="0"/>
              <a:t>Use </a:t>
            </a:r>
            <a:r>
              <a:rPr lang="en-US" b="1" dirty="0"/>
              <a:t>low-power computing devices </a:t>
            </a:r>
            <a:r>
              <a:rPr lang="en-US" dirty="0"/>
              <a:t>whenever possible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US" dirty="0"/>
              <a:t>Use </a:t>
            </a:r>
            <a:r>
              <a:rPr lang="en-US" b="1" dirty="0"/>
              <a:t>energy-aware tasks managers </a:t>
            </a:r>
            <a:r>
              <a:rPr lang="en-US" dirty="0"/>
              <a:t>for job scheduling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US" dirty="0"/>
              <a:t>Play with hardware/OS energy-related </a:t>
            </a:r>
            <a:r>
              <a:rPr lang="en-US" b="1" dirty="0"/>
              <a:t>settings/parameters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US" b="1" dirty="0"/>
              <a:t>IT resources sharing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US" b="1" dirty="0"/>
              <a:t>Wisely use </a:t>
            </a:r>
            <a:r>
              <a:rPr lang="en-US" dirty="0"/>
              <a:t>power-hungry applications like </a:t>
            </a:r>
            <a:r>
              <a:rPr lang="en-US" b="1" dirty="0"/>
              <a:t>generative AI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US" dirty="0"/>
              <a:t>Give a serious </a:t>
            </a:r>
            <a:r>
              <a:rPr lang="en-US" b="1" dirty="0"/>
              <a:t>attention to energy </a:t>
            </a:r>
            <a:r>
              <a:rPr lang="en-US" dirty="0"/>
              <a:t>beside performance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7F77CDA-8963-4F55-EEC2-8C814D6603CB}"/>
              </a:ext>
            </a:extLst>
          </p:cNvPr>
          <p:cNvSpPr txBox="1"/>
          <p:nvPr/>
        </p:nvSpPr>
        <p:spPr>
          <a:xfrm>
            <a:off x="404645" y="4051139"/>
            <a:ext cx="6272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Blip>
                <a:blip r:embed="rId6"/>
              </a:buBlip>
            </a:pPr>
            <a:r>
              <a:rPr lang="en-US" dirty="0"/>
              <a:t>From the programming perspective, power-aware computing is an increasingly important topic, which is addressed through </a:t>
            </a:r>
            <a:r>
              <a:rPr lang="en-US" b="1" dirty="0"/>
              <a:t>energy-aware</a:t>
            </a:r>
            <a:r>
              <a:rPr lang="en-US" dirty="0"/>
              <a:t> </a:t>
            </a:r>
            <a:r>
              <a:rPr lang="en-US" b="1" dirty="0"/>
              <a:t>program design &amp; implementation </a:t>
            </a:r>
            <a:r>
              <a:rPr lang="en-US" dirty="0"/>
              <a:t>and tools for </a:t>
            </a:r>
            <a:r>
              <a:rPr lang="en-US" b="1" dirty="0"/>
              <a:t>dynamic energy-aware monitoring.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171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65437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Energy: Questions &amp; Discussions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620AA0F4-D5B8-43F0-8284-8A65EF138C94}"/>
              </a:ext>
            </a:extLst>
          </p:cNvPr>
          <p:cNvGrpSpPr/>
          <p:nvPr/>
        </p:nvGrpSpPr>
        <p:grpSpPr>
          <a:xfrm>
            <a:off x="489415" y="1253469"/>
            <a:ext cx="5847790" cy="1866322"/>
            <a:chOff x="6096000" y="1242918"/>
            <a:chExt cx="5847790" cy="1866322"/>
          </a:xfrm>
        </p:grpSpPr>
        <p:pic>
          <p:nvPicPr>
            <p:cNvPr id="6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E4C38BCE-9205-96CE-C13A-91D8A10474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Bulle rectangulaire à coins arrondis 9">
              <a:extLst>
                <a:ext uri="{FF2B5EF4-FFF2-40B4-BE49-F238E27FC236}">
                  <a16:creationId xmlns:a16="http://schemas.microsoft.com/office/drawing/2014/main" id="{657D4F13-C23B-97A2-E292-6734CB2F8B66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Could you understand the concern related to data centers ?</a:t>
              </a: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61DE699-85EB-9B17-3417-B3B19347A84E}"/>
              </a:ext>
            </a:extLst>
          </p:cNvPr>
          <p:cNvSpPr/>
          <p:nvPr/>
        </p:nvSpPr>
        <p:spPr>
          <a:xfrm>
            <a:off x="489416" y="241488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Mainly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carbon footprint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and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waste of natural resources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 (such as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water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).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4279174-EBA8-D4E4-3CA1-6F85A386FF41}"/>
              </a:ext>
            </a:extLst>
          </p:cNvPr>
          <p:cNvGrpSpPr/>
          <p:nvPr/>
        </p:nvGrpSpPr>
        <p:grpSpPr>
          <a:xfrm>
            <a:off x="469900" y="3789009"/>
            <a:ext cx="5847790" cy="1866322"/>
            <a:chOff x="6096000" y="1242918"/>
            <a:chExt cx="5847790" cy="1866322"/>
          </a:xfrm>
        </p:grpSpPr>
        <p:pic>
          <p:nvPicPr>
            <p:cNvPr id="17" name="Picture 2" descr="Gold Question Mark PNG, Vector, PSD, and Clipart With Transparent  Background for Free Download | Pngtree">
              <a:extLst>
                <a:ext uri="{FF2B5EF4-FFF2-40B4-BE49-F238E27FC236}">
                  <a16:creationId xmlns:a16="http://schemas.microsoft.com/office/drawing/2014/main" id="{5CBC53EB-5330-A15B-ECF0-DAE951E09D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7468" y="1242918"/>
              <a:ext cx="1866322" cy="1866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Bulle rectangulaire à coins arrondis 17">
              <a:extLst>
                <a:ext uri="{FF2B5EF4-FFF2-40B4-BE49-F238E27FC236}">
                  <a16:creationId xmlns:a16="http://schemas.microsoft.com/office/drawing/2014/main" id="{32ABFD56-B03C-8CA2-93A6-797C38C209E1}"/>
                </a:ext>
              </a:extLst>
            </p:cNvPr>
            <p:cNvSpPr/>
            <p:nvPr/>
          </p:nvSpPr>
          <p:spPr>
            <a:xfrm>
              <a:off x="6096000" y="1336240"/>
              <a:ext cx="4117030" cy="1025234"/>
            </a:xfrm>
            <a:prstGeom prst="wedgeRoundRectCallout">
              <a:avLst>
                <a:gd name="adj1" fmla="val 56774"/>
                <a:gd name="adj2" fmla="val 32045"/>
                <a:gd name="adj3" fmla="val 16667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accent5">
                      <a:lumMod val="50000"/>
                    </a:schemeClr>
                  </a:solidFill>
                  <a:latin typeface="Book Antiqua" panose="02040602050305030304" pitchFamily="18" charset="0"/>
                </a:rPr>
                <a:t>How can we reduce power consumption ?</a:t>
              </a: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E6E7BA6-375C-312B-F16C-2D8DC126921F}"/>
              </a:ext>
            </a:extLst>
          </p:cNvPr>
          <p:cNvSpPr/>
          <p:nvPr/>
        </p:nvSpPr>
        <p:spPr>
          <a:xfrm>
            <a:off x="469901" y="4950429"/>
            <a:ext cx="4117030" cy="8681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Energy-efficient devices, wise use of IT, good energy management, regulations, energy-aware design</a:t>
            </a:r>
            <a:r>
              <a:rPr lang="en-US" sz="160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, reuse, … .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20" name="Picture 4" descr="Fast and Innovative: Jülich Supercomputer Is a New Development from Europe  - Research &amp; Development World">
            <a:extLst>
              <a:ext uri="{FF2B5EF4-FFF2-40B4-BE49-F238E27FC236}">
                <a16:creationId xmlns:a16="http://schemas.microsoft.com/office/drawing/2014/main" id="{AE29D8FD-E50A-84B4-9E9D-5812B16D6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739" y="2007578"/>
            <a:ext cx="4829829" cy="32365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488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33618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HPC Curriculum: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82C445A-82F6-8DAF-BD30-40EE3E902B2F}"/>
              </a:ext>
            </a:extLst>
          </p:cNvPr>
          <p:cNvSpPr txBox="1"/>
          <p:nvPr/>
        </p:nvSpPr>
        <p:spPr>
          <a:xfrm>
            <a:off x="427793" y="1111172"/>
            <a:ext cx="676007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5"/>
              </a:buBlip>
            </a:pPr>
            <a:r>
              <a:rPr lang="en-US" dirty="0"/>
              <a:t>Since the advent of </a:t>
            </a:r>
            <a:r>
              <a:rPr lang="en-US" b="1" dirty="0"/>
              <a:t>multicore processors</a:t>
            </a:r>
            <a:r>
              <a:rPr lang="en-US" dirty="0"/>
              <a:t>,  consideration for </a:t>
            </a:r>
            <a:r>
              <a:rPr lang="en-US" b="1" dirty="0"/>
              <a:t>parallel computing</a:t>
            </a:r>
            <a:r>
              <a:rPr lang="en-US" dirty="0"/>
              <a:t> has considerably spread.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b="1" dirty="0"/>
              <a:t>Parallel computing </a:t>
            </a:r>
            <a:r>
              <a:rPr lang="en-US" dirty="0"/>
              <a:t>is </a:t>
            </a:r>
            <a:r>
              <a:rPr lang="en-US" b="1" dirty="0"/>
              <a:t>not just the use of parallel programs</a:t>
            </a:r>
          </a:p>
          <a:p>
            <a:endParaRPr lang="en-US" sz="800" b="1" dirty="0"/>
          </a:p>
          <a:p>
            <a:pPr marL="285750" indent="-285750">
              <a:buBlip>
                <a:blip r:embed="rId5"/>
              </a:buBlip>
            </a:pPr>
            <a:r>
              <a:rPr lang="en-US" b="1" dirty="0"/>
              <a:t>Understanding parallelism </a:t>
            </a:r>
            <a:r>
              <a:rPr lang="en-US" dirty="0"/>
              <a:t>at design and execution levels is important, thus the need of </a:t>
            </a:r>
            <a:r>
              <a:rPr lang="en-US" b="1" dirty="0"/>
              <a:t>corresponding courses</a:t>
            </a:r>
          </a:p>
          <a:p>
            <a:endParaRPr lang="en-US" sz="800" b="1" dirty="0"/>
          </a:p>
          <a:p>
            <a:pPr marL="285750" indent="-285750">
              <a:buBlip>
                <a:blip r:embed="rId5"/>
              </a:buBlip>
            </a:pPr>
            <a:r>
              <a:rPr lang="en-US" dirty="0"/>
              <a:t>Fundamentals of </a:t>
            </a:r>
            <a:r>
              <a:rPr lang="en-US" b="1" dirty="0"/>
              <a:t>parallel modelling </a:t>
            </a:r>
            <a:r>
              <a:rPr lang="en-US" dirty="0"/>
              <a:t>and</a:t>
            </a:r>
            <a:r>
              <a:rPr lang="en-US" b="1" dirty="0"/>
              <a:t> parallel algorithm </a:t>
            </a:r>
            <a:r>
              <a:rPr lang="en-US" dirty="0"/>
              <a:t>should be taught to HPC students</a:t>
            </a:r>
          </a:p>
          <a:p>
            <a:endParaRPr lang="en-US" sz="800" dirty="0"/>
          </a:p>
          <a:p>
            <a:pPr marL="285750" indent="-285750">
              <a:buBlip>
                <a:blip r:embed="rId5"/>
              </a:buBlip>
            </a:pPr>
            <a:r>
              <a:rPr lang="en-US" b="1" dirty="0"/>
              <a:t>AI Code Generation is </a:t>
            </a:r>
            <a:r>
              <a:rPr lang="en-US" dirty="0"/>
              <a:t>a </a:t>
            </a:r>
            <a:r>
              <a:rPr lang="en-US" b="1" dirty="0"/>
              <a:t>threat to ordinary programmers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6B1785F-C44D-D6C5-231B-B85FF5FA9E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0178" y="1188747"/>
            <a:ext cx="5467948" cy="444739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D2EAC06-BC26-9C64-BF60-80E5BDD2B1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672" y="3823261"/>
            <a:ext cx="5353420" cy="229176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C48D427-A0AC-84C4-E6C3-275B6B5F5D74}"/>
              </a:ext>
            </a:extLst>
          </p:cNvPr>
          <p:cNvSpPr txBox="1"/>
          <p:nvPr/>
        </p:nvSpPr>
        <p:spPr>
          <a:xfrm>
            <a:off x="6211349" y="5658253"/>
            <a:ext cx="5960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Claude TADONKI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HPC Curriculum and Associated Resources in the Academic Context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arXiv:1802.01110 </a:t>
            </a:r>
          </a:p>
          <a:p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3430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26532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Perspectives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2678D461-747A-CDB3-8A95-3D74988CAF16}"/>
              </a:ext>
            </a:extLst>
          </p:cNvPr>
          <p:cNvSpPr txBox="1"/>
          <p:nvPr/>
        </p:nvSpPr>
        <p:spPr>
          <a:xfrm>
            <a:off x="416219" y="1111170"/>
            <a:ext cx="10523137" cy="29500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US" b="1" dirty="0"/>
              <a:t>HPC</a:t>
            </a:r>
            <a:r>
              <a:rPr lang="en-US" dirty="0"/>
              <a:t> is </a:t>
            </a:r>
            <a:r>
              <a:rPr lang="en-US" b="1" dirty="0"/>
              <a:t>evolving</a:t>
            </a:r>
            <a:r>
              <a:rPr lang="en-US" dirty="0"/>
              <a:t> at a </a:t>
            </a:r>
            <a:r>
              <a:rPr lang="en-US" b="1" dirty="0"/>
              <a:t>high speed </a:t>
            </a:r>
            <a:r>
              <a:rPr lang="en-US" dirty="0"/>
              <a:t>and with </a:t>
            </a:r>
            <a:r>
              <a:rPr lang="en-US" b="1" dirty="0"/>
              <a:t>significant achievements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US" dirty="0"/>
              <a:t>The </a:t>
            </a:r>
            <a:r>
              <a:rPr lang="en-US" b="1" dirty="0"/>
              <a:t>AI boom </a:t>
            </a:r>
            <a:r>
              <a:rPr lang="en-US" dirty="0"/>
              <a:t>has </a:t>
            </a:r>
            <a:r>
              <a:rPr lang="en-US" b="1" dirty="0"/>
              <a:t>magnified this evolution </a:t>
            </a:r>
            <a:r>
              <a:rPr lang="en-US" dirty="0"/>
              <a:t>and </a:t>
            </a:r>
            <a:r>
              <a:rPr lang="en-US" b="1" dirty="0"/>
              <a:t>has pushed the horizon</a:t>
            </a:r>
            <a:r>
              <a:rPr lang="en-US" dirty="0"/>
              <a:t> of HPC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US" dirty="0"/>
              <a:t>The </a:t>
            </a:r>
            <a:r>
              <a:rPr lang="en-US" b="1" dirty="0"/>
              <a:t>HPC Landscape </a:t>
            </a:r>
            <a:r>
              <a:rPr lang="en-US" dirty="0"/>
              <a:t>will have to deal with </a:t>
            </a:r>
            <a:r>
              <a:rPr lang="en-US" b="1" dirty="0"/>
              <a:t>large-scale data centers </a:t>
            </a:r>
            <a:r>
              <a:rPr lang="en-US" dirty="0"/>
              <a:t>and the corresponding implications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US" dirty="0"/>
              <a:t>The rise of </a:t>
            </a:r>
            <a:r>
              <a:rPr lang="en-US" b="1" dirty="0"/>
              <a:t>specialized HPC devices </a:t>
            </a:r>
            <a:r>
              <a:rPr lang="en-US" dirty="0"/>
              <a:t>will continue for specific but demanding computing tasks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US" dirty="0"/>
              <a:t>The </a:t>
            </a:r>
            <a:r>
              <a:rPr lang="en-US" b="1" dirty="0"/>
              <a:t>HPC ecosystem </a:t>
            </a:r>
            <a:r>
              <a:rPr lang="en-US" dirty="0"/>
              <a:t>will be increasingly diverse, with heterogeneity becoming ordinary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US" b="1" dirty="0"/>
              <a:t>Energy and environmental concerns </a:t>
            </a:r>
            <a:r>
              <a:rPr lang="en-US" dirty="0"/>
              <a:t>will have a noticeable influence on HPC activities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US" b="1" dirty="0"/>
              <a:t>Quantum machines </a:t>
            </a:r>
            <a:r>
              <a:rPr lang="en-US" dirty="0"/>
              <a:t>are on the way </a:t>
            </a:r>
          </a:p>
        </p:txBody>
      </p:sp>
    </p:spTree>
    <p:extLst>
      <p:ext uri="{BB962C8B-B14F-4D97-AF65-F5344CB8AC3E}">
        <p14:creationId xmlns:p14="http://schemas.microsoft.com/office/powerpoint/2010/main" val="10005117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1D7AC-49DB-DE06-99AB-59B9EFB260C0}"/>
              </a:ext>
            </a:extLst>
          </p:cNvPr>
          <p:cNvSpPr/>
          <p:nvPr/>
        </p:nvSpPr>
        <p:spPr>
          <a:xfrm>
            <a:off x="157999" y="12609"/>
            <a:ext cx="113005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cap="none" spc="0" dirty="0">
                <a:ln w="19050" cmpd="sng">
                  <a:solidFill>
                    <a:schemeClr val="accent5">
                      <a:lumMod val="50000"/>
                      <a:alpha val="59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High-Performance Computing in the Exascale 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6F0F4F-939D-F340-64EF-66170466CD92}"/>
              </a:ext>
            </a:extLst>
          </p:cNvPr>
          <p:cNvSpPr/>
          <p:nvPr/>
        </p:nvSpPr>
        <p:spPr>
          <a:xfrm>
            <a:off x="160555" y="457495"/>
            <a:ext cx="103906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accent6">
                    <a:lumMod val="50000"/>
                    <a:alpha val="74036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END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8A9CB43D-7D1A-0D83-C0EC-0E06EAAE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210" y="6188744"/>
            <a:ext cx="1494716" cy="513809"/>
          </a:xfrm>
          <a:prstGeom prst="rect">
            <a:avLst/>
          </a:prstGeom>
        </p:spPr>
      </p:pic>
      <p:pic>
        <p:nvPicPr>
          <p:cNvPr id="9" name="Picture 4" descr="Home - MINES PARIS - PSL">
            <a:extLst>
              <a:ext uri="{FF2B5EF4-FFF2-40B4-BE49-F238E27FC236}">
                <a16:creationId xmlns:a16="http://schemas.microsoft.com/office/drawing/2014/main" id="{371F47BB-E774-EBCE-62DF-8CD72565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26" y="6188744"/>
            <a:ext cx="1106525" cy="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9A3C48-CD4B-EC5B-D875-03C681000664}"/>
              </a:ext>
            </a:extLst>
          </p:cNvPr>
          <p:cNvCxnSpPr/>
          <p:nvPr/>
        </p:nvCxnSpPr>
        <p:spPr>
          <a:xfrm>
            <a:off x="328613" y="1103826"/>
            <a:ext cx="0" cy="5084918"/>
          </a:xfrm>
          <a:prstGeom prst="line">
            <a:avLst/>
          </a:prstGeom>
          <a:ln w="152400" cmpd="dbl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70AD7-E90F-B9A5-DF01-E228736953C1}"/>
              </a:ext>
            </a:extLst>
          </p:cNvPr>
          <p:cNvSpPr/>
          <p:nvPr/>
        </p:nvSpPr>
        <p:spPr>
          <a:xfrm>
            <a:off x="6932862" y="6115026"/>
            <a:ext cx="2328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Claude TADONKI</a:t>
            </a:r>
          </a:p>
          <a:p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AMRITA</a:t>
            </a:r>
            <a:r>
              <a:rPr lang="en-US" sz="20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 – India - 2026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6CB574A3-E90C-F237-6DB5-D5A24DEBC55B}"/>
              </a:ext>
            </a:extLst>
          </p:cNvPr>
          <p:cNvCxnSpPr>
            <a:cxnSpLocks/>
          </p:cNvCxnSpPr>
          <p:nvPr/>
        </p:nvCxnSpPr>
        <p:spPr>
          <a:xfrm>
            <a:off x="591015" y="6166627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DF20DEC-C429-FC74-0532-AD7B42F34502}"/>
              </a:ext>
            </a:extLst>
          </p:cNvPr>
          <p:cNvCxnSpPr>
            <a:cxnSpLocks/>
          </p:cNvCxnSpPr>
          <p:nvPr/>
        </p:nvCxnSpPr>
        <p:spPr>
          <a:xfrm>
            <a:off x="520394" y="1122565"/>
            <a:ext cx="11381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Gold Question Mark PNG, Vector, PSD, and Clipart With Transparent  Background for Free Download | Pngtree">
            <a:extLst>
              <a:ext uri="{FF2B5EF4-FFF2-40B4-BE49-F238E27FC236}">
                <a16:creationId xmlns:a16="http://schemas.microsoft.com/office/drawing/2014/main" id="{45441234-15B0-9447-CD0A-E4E58D77F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100" y="1356834"/>
            <a:ext cx="3643837" cy="364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4682EF-F433-38CE-3C70-7249BA3C8E10}"/>
              </a:ext>
            </a:extLst>
          </p:cNvPr>
          <p:cNvSpPr/>
          <p:nvPr/>
        </p:nvSpPr>
        <p:spPr>
          <a:xfrm>
            <a:off x="1657783" y="4864012"/>
            <a:ext cx="88204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600" b="1" cap="none" spc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Thanks for your attention and participation</a:t>
            </a:r>
          </a:p>
        </p:txBody>
      </p:sp>
    </p:spTree>
    <p:extLst>
      <p:ext uri="{BB962C8B-B14F-4D97-AF65-F5344CB8AC3E}">
        <p14:creationId xmlns:p14="http://schemas.microsoft.com/office/powerpoint/2010/main" val="476412162"/>
      </p:ext>
    </p:extLst>
  </p:cSld>
  <p:clrMapOvr>
    <a:masterClrMapping/>
  </p:clrMapOvr>
</p:sld>
</file>

<file path=ppt/theme/theme1.xml><?xml version="1.0" encoding="utf-8"?>
<a:theme xmlns:a="http://schemas.openxmlformats.org/drawingml/2006/main" name="Cadrag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Cadrage</Template>
  <TotalTime>2793</TotalTime>
  <Words>3593</Words>
  <Application>Microsoft Macintosh PowerPoint</Application>
  <PresentationFormat>Grand écran</PresentationFormat>
  <Paragraphs>531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6" baseType="lpstr">
      <vt:lpstr>Abadi MT Condensed Light</vt:lpstr>
      <vt:lpstr>Aptos Narrow</vt:lpstr>
      <vt:lpstr>Arial Narrow</vt:lpstr>
      <vt:lpstr>Arial Rounded MT Bold</vt:lpstr>
      <vt:lpstr>Bangla MN</vt:lpstr>
      <vt:lpstr>Book Antiqua</vt:lpstr>
      <vt:lpstr>Cambria Math</vt:lpstr>
      <vt:lpstr>Franklin Gothic Book</vt:lpstr>
      <vt:lpstr>Old Standard TT</vt:lpstr>
      <vt:lpstr>Cadrage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Claude TADONKI</dc:creator>
  <cp:lastModifiedBy>Claude TADONKI</cp:lastModifiedBy>
  <cp:revision>253</cp:revision>
  <dcterms:created xsi:type="dcterms:W3CDTF">2026-08-12T12:28:30Z</dcterms:created>
  <dcterms:modified xsi:type="dcterms:W3CDTF">2026-08-20T07:12:52Z</dcterms:modified>
</cp:coreProperties>
</file>